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56"/>
  </p:notesMasterIdLst>
  <p:sldIdLst>
    <p:sldId id="315" r:id="rId2"/>
    <p:sldId id="314" r:id="rId3"/>
    <p:sldId id="323" r:id="rId4"/>
    <p:sldId id="322" r:id="rId5"/>
    <p:sldId id="324" r:id="rId6"/>
    <p:sldId id="309" r:id="rId7"/>
    <p:sldId id="270" r:id="rId8"/>
    <p:sldId id="311" r:id="rId9"/>
    <p:sldId id="317" r:id="rId10"/>
    <p:sldId id="318" r:id="rId11"/>
    <p:sldId id="321" r:id="rId12"/>
    <p:sldId id="319" r:id="rId13"/>
    <p:sldId id="316" r:id="rId14"/>
    <p:sldId id="257" r:id="rId15"/>
    <p:sldId id="260" r:id="rId16"/>
    <p:sldId id="261" r:id="rId17"/>
    <p:sldId id="264" r:id="rId18"/>
    <p:sldId id="265" r:id="rId19"/>
    <p:sldId id="266" r:id="rId20"/>
    <p:sldId id="271" r:id="rId21"/>
    <p:sldId id="320" r:id="rId22"/>
    <p:sldId id="272" r:id="rId23"/>
    <p:sldId id="273" r:id="rId24"/>
    <p:sldId id="274" r:id="rId25"/>
    <p:sldId id="279" r:id="rId26"/>
    <p:sldId id="280" r:id="rId27"/>
    <p:sldId id="282" r:id="rId28"/>
    <p:sldId id="325" r:id="rId29"/>
    <p:sldId id="332" r:id="rId30"/>
    <p:sldId id="334" r:id="rId31"/>
    <p:sldId id="284" r:id="rId32"/>
    <p:sldId id="285" r:id="rId33"/>
    <p:sldId id="286" r:id="rId34"/>
    <p:sldId id="287" r:id="rId35"/>
    <p:sldId id="288" r:id="rId36"/>
    <p:sldId id="328" r:id="rId37"/>
    <p:sldId id="289" r:id="rId38"/>
    <p:sldId id="335" r:id="rId39"/>
    <p:sldId id="330" r:id="rId40"/>
    <p:sldId id="326" r:id="rId41"/>
    <p:sldId id="292" r:id="rId42"/>
    <p:sldId id="293" r:id="rId43"/>
    <p:sldId id="294" r:id="rId44"/>
    <p:sldId id="295" r:id="rId45"/>
    <p:sldId id="298" r:id="rId46"/>
    <p:sldId id="299" r:id="rId47"/>
    <p:sldId id="300" r:id="rId48"/>
    <p:sldId id="302" r:id="rId49"/>
    <p:sldId id="310" r:id="rId50"/>
    <p:sldId id="337" r:id="rId51"/>
    <p:sldId id="338" r:id="rId52"/>
    <p:sldId id="336" r:id="rId53"/>
    <p:sldId id="278" r:id="rId54"/>
    <p:sldId id="313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355" autoAdjust="0"/>
    <p:restoredTop sz="94660"/>
  </p:normalViewPr>
  <p:slideViewPr>
    <p:cSldViewPr>
      <p:cViewPr>
        <p:scale>
          <a:sx n="100" d="100"/>
          <a:sy n="100" d="100"/>
        </p:scale>
        <p:origin x="-522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vsebolnicy.ru/useful/platnye-medicinskie-uslugi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vsebolnicy.ru/useful/platnye-medicinskie-uslugi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CC7C30-4106-4A3B-A4A3-AD4391A828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AEAC56-6C58-4A55-BA52-7D4E9C6368C5}">
      <dgm:prSet/>
      <dgm:spPr/>
      <dgm:t>
        <a:bodyPr/>
        <a:lstStyle/>
        <a:p>
          <a:pPr rtl="0"/>
          <a:r>
            <a:rPr lang="ru-RU" dirty="0" smtClean="0"/>
            <a:t>Государственное учреждение здравоохранения </a:t>
          </a:r>
          <a:r>
            <a:rPr lang="ru-RU" b="1" i="1" dirty="0" err="1" smtClean="0"/>
            <a:t>Газимуро-Заводская</a:t>
          </a:r>
          <a:r>
            <a:rPr lang="ru-RU" b="1" i="1" dirty="0" smtClean="0"/>
            <a:t> центральная районная больница</a:t>
          </a:r>
          <a:r>
            <a:rPr lang="ru-RU" dirty="0" smtClean="0"/>
            <a:t> (ГУЗ </a:t>
          </a:r>
          <a:r>
            <a:rPr lang="ru-RU" b="1" i="1" dirty="0" err="1" smtClean="0"/>
            <a:t>Газимуро-Заводская</a:t>
          </a:r>
          <a:r>
            <a:rPr lang="ru-RU" b="1" i="1" dirty="0" smtClean="0"/>
            <a:t> ЦРБ</a:t>
          </a:r>
          <a:r>
            <a:rPr lang="ru-RU" dirty="0" smtClean="0"/>
            <a:t>). Оказывает амбулаторно-поликлиническую (как плановую так и экстренную), и круглосуточную - стационарную, соответствующую самым современным медицинским стандартам, помощь как жителям собственного, так и соседних районов.</a:t>
          </a:r>
          <a:endParaRPr lang="ru-RU" dirty="0"/>
        </a:p>
      </dgm:t>
    </dgm:pt>
    <dgm:pt modelId="{16EEDB5C-FBAE-48F0-A135-6B2E161ADFE9}" type="parTrans" cxnId="{DF17B84D-3E61-42C9-8C3A-C3E6BBC8C54D}">
      <dgm:prSet/>
      <dgm:spPr/>
      <dgm:t>
        <a:bodyPr/>
        <a:lstStyle/>
        <a:p>
          <a:endParaRPr lang="ru-RU"/>
        </a:p>
      </dgm:t>
    </dgm:pt>
    <dgm:pt modelId="{A92F6234-F48F-4338-AA07-25220C358ABE}" type="sibTrans" cxnId="{DF17B84D-3E61-42C9-8C3A-C3E6BBC8C54D}">
      <dgm:prSet/>
      <dgm:spPr/>
      <dgm:t>
        <a:bodyPr/>
        <a:lstStyle/>
        <a:p>
          <a:endParaRPr lang="ru-RU"/>
        </a:p>
      </dgm:t>
    </dgm:pt>
    <dgm:pt modelId="{2DDD4D0A-0AE7-43F5-A5F2-77E47A91BFF3}">
      <dgm:prSet/>
      <dgm:spPr/>
      <dgm:t>
        <a:bodyPr/>
        <a:lstStyle/>
        <a:p>
          <a:pPr rtl="0"/>
          <a:r>
            <a:rPr lang="ru-RU" dirty="0" smtClean="0"/>
            <a:t>На базе </a:t>
          </a:r>
          <a:r>
            <a:rPr lang="ru-RU" b="1" i="1" dirty="0" err="1" smtClean="0"/>
            <a:t>Газимуро-Заводской</a:t>
          </a:r>
          <a:r>
            <a:rPr lang="ru-RU" b="1" i="1" dirty="0" smtClean="0"/>
            <a:t> ЦРБ</a:t>
          </a:r>
          <a:r>
            <a:rPr lang="ru-RU" dirty="0" smtClean="0"/>
            <a:t> предоставляются  бесплатные, в рамках программы обязательного медицинского страхования и Территориальной программы государственных гарантий,   и </a:t>
          </a:r>
          <a:r>
            <a:rPr lang="ru-RU" b="1" i="1" dirty="0" smtClean="0">
              <a:hlinkClick xmlns:r="http://schemas.openxmlformats.org/officeDocument/2006/relationships" r:id="rId1"/>
            </a:rPr>
            <a:t>платные медицинские услуги</a:t>
          </a:r>
          <a:r>
            <a:rPr lang="ru-RU" dirty="0" smtClean="0"/>
            <a:t>. В рамках платных медицинских услуг можно оформить справку на управление транспортным средством, справку на приобретение и ношение оружия, справку для трудоустройства на работу.  </a:t>
          </a:r>
          <a:endParaRPr lang="ru-RU" dirty="0"/>
        </a:p>
      </dgm:t>
    </dgm:pt>
    <dgm:pt modelId="{2565DD10-B984-4343-9EF7-4A9A71419FB1}" type="parTrans" cxnId="{9A12884F-9058-41B3-93CE-6EDFBDB247D8}">
      <dgm:prSet/>
      <dgm:spPr/>
      <dgm:t>
        <a:bodyPr/>
        <a:lstStyle/>
        <a:p>
          <a:endParaRPr lang="ru-RU"/>
        </a:p>
      </dgm:t>
    </dgm:pt>
    <dgm:pt modelId="{320A07D6-2DD9-4B02-873E-B4A2477666AB}" type="sibTrans" cxnId="{9A12884F-9058-41B3-93CE-6EDFBDB247D8}">
      <dgm:prSet/>
      <dgm:spPr/>
      <dgm:t>
        <a:bodyPr/>
        <a:lstStyle/>
        <a:p>
          <a:endParaRPr lang="ru-RU"/>
        </a:p>
      </dgm:t>
    </dgm:pt>
    <dgm:pt modelId="{6E0888FF-AD3E-4B08-9EE5-2402EFE39382}">
      <dgm:prSet/>
      <dgm:spPr/>
      <dgm:t>
        <a:bodyPr/>
        <a:lstStyle/>
        <a:p>
          <a:pPr rtl="0"/>
          <a:r>
            <a:rPr lang="ru-RU" b="1" i="1" smtClean="0"/>
            <a:t>Газимуро-Заводская центральная районная больница</a:t>
          </a:r>
          <a:r>
            <a:rPr lang="ru-RU" smtClean="0"/>
            <a:t> оснащена современным лечебным и диагностическим медицинским оборудованием. В учреждении постоянно внедряются достижения современной науки и техники, профилактические методики. Обслуживание ведут высококвалифицированные специалисты. На базе учреждения созданы выездные бригады врачей специалистов для оказания различных видов медицинской, организационно методической и консультативной помощи.</a:t>
          </a:r>
          <a:endParaRPr lang="ru-RU"/>
        </a:p>
      </dgm:t>
    </dgm:pt>
    <dgm:pt modelId="{4B7BD8DF-ECAD-453A-AD56-65583E4A67E6}" type="parTrans" cxnId="{4A769166-0DBE-44C3-9BE3-B9A0DC23635A}">
      <dgm:prSet/>
      <dgm:spPr/>
      <dgm:t>
        <a:bodyPr/>
        <a:lstStyle/>
        <a:p>
          <a:endParaRPr lang="ru-RU"/>
        </a:p>
      </dgm:t>
    </dgm:pt>
    <dgm:pt modelId="{CF7B50B2-A233-458C-A272-0EE8DA40E0C3}" type="sibTrans" cxnId="{4A769166-0DBE-44C3-9BE3-B9A0DC23635A}">
      <dgm:prSet/>
      <dgm:spPr/>
      <dgm:t>
        <a:bodyPr/>
        <a:lstStyle/>
        <a:p>
          <a:endParaRPr lang="ru-RU"/>
        </a:p>
      </dgm:t>
    </dgm:pt>
    <dgm:pt modelId="{AD069AE3-6302-4CBA-8AB7-6907F61C94E5}">
      <dgm:prSet/>
      <dgm:spPr/>
      <dgm:t>
        <a:bodyPr/>
        <a:lstStyle/>
        <a:p>
          <a:pPr rtl="0"/>
          <a:r>
            <a:rPr lang="ru-RU" b="1" i="1" smtClean="0"/>
            <a:t>Газимуро-Заводская ЦРБ</a:t>
          </a:r>
          <a:r>
            <a:rPr lang="ru-RU" smtClean="0"/>
            <a:t> — постоянно развивающееся и совершенствующееся лечебно-профилактическое учреждение. В работе организации используются самые современные информационные технологии. Для удобства пациентов в работе широко используется возможность электронной записи к врачу онлайн через международную сеть Интернет при помощи сервиса "Электронная регистратура".</a:t>
          </a:r>
          <a:endParaRPr lang="ru-RU"/>
        </a:p>
      </dgm:t>
    </dgm:pt>
    <dgm:pt modelId="{C2D31A19-1FE4-43AC-89AA-36BF0E7FDA59}" type="parTrans" cxnId="{DA51A404-67B0-41A9-8A5C-389143C80E64}">
      <dgm:prSet/>
      <dgm:spPr/>
      <dgm:t>
        <a:bodyPr/>
        <a:lstStyle/>
        <a:p>
          <a:endParaRPr lang="ru-RU"/>
        </a:p>
      </dgm:t>
    </dgm:pt>
    <dgm:pt modelId="{D1471E75-5EF5-4372-896A-F872E14C3C22}" type="sibTrans" cxnId="{DA51A404-67B0-41A9-8A5C-389143C80E64}">
      <dgm:prSet/>
      <dgm:spPr/>
      <dgm:t>
        <a:bodyPr/>
        <a:lstStyle/>
        <a:p>
          <a:endParaRPr lang="ru-RU"/>
        </a:p>
      </dgm:t>
    </dgm:pt>
    <dgm:pt modelId="{6E5A4E9F-1ACC-4A7B-B70F-B61273A2AF31}" type="pres">
      <dgm:prSet presAssocID="{E0CC7C30-4106-4A3B-A4A3-AD4391A828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52A27F-DED7-4602-A463-77EC80107DD6}" type="pres">
      <dgm:prSet presAssocID="{F9AEAC56-6C58-4A55-BA52-7D4E9C6368C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C01A7C-E566-4C25-9A20-93513D03FD0C}" type="pres">
      <dgm:prSet presAssocID="{A92F6234-F48F-4338-AA07-25220C358ABE}" presName="spacer" presStyleCnt="0"/>
      <dgm:spPr/>
    </dgm:pt>
    <dgm:pt modelId="{5EC4CBE3-3E43-438B-AC99-1F8985F319D8}" type="pres">
      <dgm:prSet presAssocID="{2DDD4D0A-0AE7-43F5-A5F2-77E47A91BFF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29528D-777E-4457-84C6-DB28B183A45D}" type="pres">
      <dgm:prSet presAssocID="{320A07D6-2DD9-4B02-873E-B4A2477666AB}" presName="spacer" presStyleCnt="0"/>
      <dgm:spPr/>
    </dgm:pt>
    <dgm:pt modelId="{AD1ED0FA-3E68-45B8-837C-F16EAF389927}" type="pres">
      <dgm:prSet presAssocID="{6E0888FF-AD3E-4B08-9EE5-2402EFE3938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9A464-2C6C-4418-AC60-CF6949836BB7}" type="pres">
      <dgm:prSet presAssocID="{CF7B50B2-A233-458C-A272-0EE8DA40E0C3}" presName="spacer" presStyleCnt="0"/>
      <dgm:spPr/>
    </dgm:pt>
    <dgm:pt modelId="{8B147670-214F-42B4-8619-6AE2D11F4AFE}" type="pres">
      <dgm:prSet presAssocID="{AD069AE3-6302-4CBA-8AB7-6907F61C94E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12884F-9058-41B3-93CE-6EDFBDB247D8}" srcId="{E0CC7C30-4106-4A3B-A4A3-AD4391A828EF}" destId="{2DDD4D0A-0AE7-43F5-A5F2-77E47A91BFF3}" srcOrd="1" destOrd="0" parTransId="{2565DD10-B984-4343-9EF7-4A9A71419FB1}" sibTransId="{320A07D6-2DD9-4B02-873E-B4A2477666AB}"/>
    <dgm:cxn modelId="{DF17B84D-3E61-42C9-8C3A-C3E6BBC8C54D}" srcId="{E0CC7C30-4106-4A3B-A4A3-AD4391A828EF}" destId="{F9AEAC56-6C58-4A55-BA52-7D4E9C6368C5}" srcOrd="0" destOrd="0" parTransId="{16EEDB5C-FBAE-48F0-A135-6B2E161ADFE9}" sibTransId="{A92F6234-F48F-4338-AA07-25220C358ABE}"/>
    <dgm:cxn modelId="{DA51A404-67B0-41A9-8A5C-389143C80E64}" srcId="{E0CC7C30-4106-4A3B-A4A3-AD4391A828EF}" destId="{AD069AE3-6302-4CBA-8AB7-6907F61C94E5}" srcOrd="3" destOrd="0" parTransId="{C2D31A19-1FE4-43AC-89AA-36BF0E7FDA59}" sibTransId="{D1471E75-5EF5-4372-896A-F872E14C3C22}"/>
    <dgm:cxn modelId="{4A769166-0DBE-44C3-9BE3-B9A0DC23635A}" srcId="{E0CC7C30-4106-4A3B-A4A3-AD4391A828EF}" destId="{6E0888FF-AD3E-4B08-9EE5-2402EFE39382}" srcOrd="2" destOrd="0" parTransId="{4B7BD8DF-ECAD-453A-AD56-65583E4A67E6}" sibTransId="{CF7B50B2-A233-458C-A272-0EE8DA40E0C3}"/>
    <dgm:cxn modelId="{1FCFC85C-76F6-4B83-9F0D-488D4C05E17B}" type="presOf" srcId="{6E0888FF-AD3E-4B08-9EE5-2402EFE39382}" destId="{AD1ED0FA-3E68-45B8-837C-F16EAF389927}" srcOrd="0" destOrd="0" presId="urn:microsoft.com/office/officeart/2005/8/layout/vList2"/>
    <dgm:cxn modelId="{166CA6C9-E2C3-4611-991C-B49203F25419}" type="presOf" srcId="{2DDD4D0A-0AE7-43F5-A5F2-77E47A91BFF3}" destId="{5EC4CBE3-3E43-438B-AC99-1F8985F319D8}" srcOrd="0" destOrd="0" presId="urn:microsoft.com/office/officeart/2005/8/layout/vList2"/>
    <dgm:cxn modelId="{509967D6-61D7-46F0-8445-EEDEB9531FF0}" type="presOf" srcId="{AD069AE3-6302-4CBA-8AB7-6907F61C94E5}" destId="{8B147670-214F-42B4-8619-6AE2D11F4AFE}" srcOrd="0" destOrd="0" presId="urn:microsoft.com/office/officeart/2005/8/layout/vList2"/>
    <dgm:cxn modelId="{C665979F-4B9F-49B2-9E53-37996989A8F5}" type="presOf" srcId="{F9AEAC56-6C58-4A55-BA52-7D4E9C6368C5}" destId="{5F52A27F-DED7-4602-A463-77EC80107DD6}" srcOrd="0" destOrd="0" presId="urn:microsoft.com/office/officeart/2005/8/layout/vList2"/>
    <dgm:cxn modelId="{83248287-5830-46C3-8B17-D98DAFAF82B6}" type="presOf" srcId="{E0CC7C30-4106-4A3B-A4A3-AD4391A828EF}" destId="{6E5A4E9F-1ACC-4A7B-B70F-B61273A2AF31}" srcOrd="0" destOrd="0" presId="urn:microsoft.com/office/officeart/2005/8/layout/vList2"/>
    <dgm:cxn modelId="{B09AE788-8323-4CB1-9D5D-3056FBB89DCC}" type="presParOf" srcId="{6E5A4E9F-1ACC-4A7B-B70F-B61273A2AF31}" destId="{5F52A27F-DED7-4602-A463-77EC80107DD6}" srcOrd="0" destOrd="0" presId="urn:microsoft.com/office/officeart/2005/8/layout/vList2"/>
    <dgm:cxn modelId="{116711E8-0645-4F95-9A74-184451453246}" type="presParOf" srcId="{6E5A4E9F-1ACC-4A7B-B70F-B61273A2AF31}" destId="{A0C01A7C-E566-4C25-9A20-93513D03FD0C}" srcOrd="1" destOrd="0" presId="urn:microsoft.com/office/officeart/2005/8/layout/vList2"/>
    <dgm:cxn modelId="{553E8105-F1CD-411B-BA98-D655CEE59370}" type="presParOf" srcId="{6E5A4E9F-1ACC-4A7B-B70F-B61273A2AF31}" destId="{5EC4CBE3-3E43-438B-AC99-1F8985F319D8}" srcOrd="2" destOrd="0" presId="urn:microsoft.com/office/officeart/2005/8/layout/vList2"/>
    <dgm:cxn modelId="{31924A06-A46A-434C-885B-860EA6D28510}" type="presParOf" srcId="{6E5A4E9F-1ACC-4A7B-B70F-B61273A2AF31}" destId="{1629528D-777E-4457-84C6-DB28B183A45D}" srcOrd="3" destOrd="0" presId="urn:microsoft.com/office/officeart/2005/8/layout/vList2"/>
    <dgm:cxn modelId="{33862AAF-C4E6-495B-8F3E-6D4B40005F07}" type="presParOf" srcId="{6E5A4E9F-1ACC-4A7B-B70F-B61273A2AF31}" destId="{AD1ED0FA-3E68-45B8-837C-F16EAF389927}" srcOrd="4" destOrd="0" presId="urn:microsoft.com/office/officeart/2005/8/layout/vList2"/>
    <dgm:cxn modelId="{04D647DF-5D55-4998-A0F9-A1A6CF94B3B0}" type="presParOf" srcId="{6E5A4E9F-1ACC-4A7B-B70F-B61273A2AF31}" destId="{7D09A464-2C6C-4418-AC60-CF6949836BB7}" srcOrd="5" destOrd="0" presId="urn:microsoft.com/office/officeart/2005/8/layout/vList2"/>
    <dgm:cxn modelId="{DFAE915C-DCEE-462D-A7D2-B1D87A614A79}" type="presParOf" srcId="{6E5A4E9F-1ACC-4A7B-B70F-B61273A2AF31}" destId="{8B147670-214F-42B4-8619-6AE2D11F4AF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AB4C71-6BE7-4A21-AC57-E62E192A6E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515873-F8AD-4D81-AB26-C1AD46BFB9C9}">
      <dgm:prSet/>
      <dgm:spPr/>
      <dgm:t>
        <a:bodyPr/>
        <a:lstStyle/>
        <a:p>
          <a:pPr rtl="0"/>
          <a:r>
            <a:rPr lang="ru-RU" smtClean="0"/>
            <a:t>Врач  хирург</a:t>
          </a:r>
          <a:endParaRPr lang="ru-RU"/>
        </a:p>
      </dgm:t>
    </dgm:pt>
    <dgm:pt modelId="{44ED163A-EBEE-4925-BE0F-B344A1F45207}" type="parTrans" cxnId="{3E146F81-B1D6-43A2-AA2B-EA5139E36E08}">
      <dgm:prSet/>
      <dgm:spPr/>
      <dgm:t>
        <a:bodyPr/>
        <a:lstStyle/>
        <a:p>
          <a:endParaRPr lang="ru-RU"/>
        </a:p>
      </dgm:t>
    </dgm:pt>
    <dgm:pt modelId="{B931D671-A184-478A-ABA4-717E2E4B6F21}" type="sibTrans" cxnId="{3E146F81-B1D6-43A2-AA2B-EA5139E36E08}">
      <dgm:prSet/>
      <dgm:spPr/>
      <dgm:t>
        <a:bodyPr/>
        <a:lstStyle/>
        <a:p>
          <a:endParaRPr lang="ru-RU"/>
        </a:p>
      </dgm:t>
    </dgm:pt>
    <dgm:pt modelId="{DC8B5B87-7D5B-4E2B-A1B3-8E80783F0571}">
      <dgm:prSet/>
      <dgm:spPr/>
      <dgm:t>
        <a:bodyPr/>
        <a:lstStyle/>
        <a:p>
          <a:pPr rtl="0"/>
          <a:r>
            <a:rPr lang="ru-RU" smtClean="0"/>
            <a:t>Врач  гинеколог</a:t>
          </a:r>
          <a:endParaRPr lang="ru-RU"/>
        </a:p>
      </dgm:t>
    </dgm:pt>
    <dgm:pt modelId="{942576FD-68FE-4B23-955D-D04FAA0FFC43}" type="parTrans" cxnId="{C75ADB4B-FF98-42D7-BF6D-C47C7BD1BCD5}">
      <dgm:prSet/>
      <dgm:spPr/>
      <dgm:t>
        <a:bodyPr/>
        <a:lstStyle/>
        <a:p>
          <a:endParaRPr lang="ru-RU"/>
        </a:p>
      </dgm:t>
    </dgm:pt>
    <dgm:pt modelId="{36E2E37C-3362-456C-B9F4-D706050F1BB9}" type="sibTrans" cxnId="{C75ADB4B-FF98-42D7-BF6D-C47C7BD1BCD5}">
      <dgm:prSet/>
      <dgm:spPr/>
      <dgm:t>
        <a:bodyPr/>
        <a:lstStyle/>
        <a:p>
          <a:endParaRPr lang="ru-RU"/>
        </a:p>
      </dgm:t>
    </dgm:pt>
    <dgm:pt modelId="{461EE250-0DFF-4A2C-8A85-48A26D26D7C1}">
      <dgm:prSet/>
      <dgm:spPr/>
      <dgm:t>
        <a:bodyPr/>
        <a:lstStyle/>
        <a:p>
          <a:pPr rtl="0"/>
          <a:r>
            <a:rPr lang="ru-RU" smtClean="0"/>
            <a:t>Врач  анестезиолог</a:t>
          </a:r>
          <a:endParaRPr lang="ru-RU"/>
        </a:p>
      </dgm:t>
    </dgm:pt>
    <dgm:pt modelId="{1CFBDC14-0E7A-4CE8-A49D-7EB89880F7E7}" type="parTrans" cxnId="{7BF4FC3B-766F-499E-9A5C-8F7A58276F11}">
      <dgm:prSet/>
      <dgm:spPr/>
      <dgm:t>
        <a:bodyPr/>
        <a:lstStyle/>
        <a:p>
          <a:endParaRPr lang="ru-RU"/>
        </a:p>
      </dgm:t>
    </dgm:pt>
    <dgm:pt modelId="{665349BB-A16C-4BA0-8BF3-53CF504BFBA4}" type="sibTrans" cxnId="{7BF4FC3B-766F-499E-9A5C-8F7A58276F11}">
      <dgm:prSet/>
      <dgm:spPr/>
      <dgm:t>
        <a:bodyPr/>
        <a:lstStyle/>
        <a:p>
          <a:endParaRPr lang="ru-RU"/>
        </a:p>
      </dgm:t>
    </dgm:pt>
    <dgm:pt modelId="{4438AA4F-AB52-4368-9782-14B6FA3BFE6A}">
      <dgm:prSet/>
      <dgm:spPr/>
      <dgm:t>
        <a:bodyPr/>
        <a:lstStyle/>
        <a:p>
          <a:pPr rtl="0"/>
          <a:r>
            <a:rPr lang="ru-RU" dirty="0" smtClean="0"/>
            <a:t>Врач  отоларинголог</a:t>
          </a:r>
          <a:endParaRPr lang="ru-RU" dirty="0"/>
        </a:p>
      </dgm:t>
    </dgm:pt>
    <dgm:pt modelId="{0E4EA2E6-EB51-4C3B-ABC6-0FC304499266}" type="parTrans" cxnId="{3C9B17A4-2E68-43A4-8318-2A377140B8DB}">
      <dgm:prSet/>
      <dgm:spPr/>
      <dgm:t>
        <a:bodyPr/>
        <a:lstStyle/>
        <a:p>
          <a:endParaRPr lang="ru-RU"/>
        </a:p>
      </dgm:t>
    </dgm:pt>
    <dgm:pt modelId="{73FDF4D9-1D04-43A1-9E3D-3C74AAD35E82}" type="sibTrans" cxnId="{3C9B17A4-2E68-43A4-8318-2A377140B8DB}">
      <dgm:prSet/>
      <dgm:spPr/>
      <dgm:t>
        <a:bodyPr/>
        <a:lstStyle/>
        <a:p>
          <a:endParaRPr lang="ru-RU"/>
        </a:p>
      </dgm:t>
    </dgm:pt>
    <dgm:pt modelId="{7CFE72BC-A159-4966-94AF-D12307566ABE}">
      <dgm:prSet/>
      <dgm:spPr/>
      <dgm:t>
        <a:bodyPr/>
        <a:lstStyle/>
        <a:p>
          <a:pPr rtl="0"/>
          <a:r>
            <a:rPr lang="ru-RU" dirty="0" smtClean="0"/>
            <a:t>Врач  офтальмолог</a:t>
          </a:r>
          <a:endParaRPr lang="ru-RU" dirty="0"/>
        </a:p>
      </dgm:t>
    </dgm:pt>
    <dgm:pt modelId="{6218BA0B-60D9-47C1-A5D4-11D0722F243A}" type="parTrans" cxnId="{BF4F9503-8420-4CEE-AD3A-F321E82FCA2D}">
      <dgm:prSet/>
      <dgm:spPr/>
      <dgm:t>
        <a:bodyPr/>
        <a:lstStyle/>
        <a:p>
          <a:endParaRPr lang="ru-RU"/>
        </a:p>
      </dgm:t>
    </dgm:pt>
    <dgm:pt modelId="{F52A0ADD-06ED-48FC-A4D4-45253A33063D}" type="sibTrans" cxnId="{BF4F9503-8420-4CEE-AD3A-F321E82FCA2D}">
      <dgm:prSet/>
      <dgm:spPr/>
      <dgm:t>
        <a:bodyPr/>
        <a:lstStyle/>
        <a:p>
          <a:endParaRPr lang="ru-RU"/>
        </a:p>
      </dgm:t>
    </dgm:pt>
    <dgm:pt modelId="{19798B91-B312-448A-AF51-B5FCED1E2372}">
      <dgm:prSet/>
      <dgm:spPr/>
      <dgm:t>
        <a:bodyPr/>
        <a:lstStyle/>
        <a:p>
          <a:pPr rtl="0"/>
          <a:r>
            <a:rPr lang="ru-RU" dirty="0" smtClean="0"/>
            <a:t>Врач  терапевт</a:t>
          </a:r>
          <a:r>
            <a:rPr lang="en-US" dirty="0" smtClean="0"/>
            <a:t> (2 </a:t>
          </a:r>
          <a:r>
            <a:rPr lang="ru-RU" dirty="0" smtClean="0"/>
            <a:t>ставки</a:t>
          </a:r>
          <a:r>
            <a:rPr lang="en-US" dirty="0" smtClean="0"/>
            <a:t>)</a:t>
          </a:r>
          <a:endParaRPr lang="ru-RU" dirty="0"/>
        </a:p>
      </dgm:t>
    </dgm:pt>
    <dgm:pt modelId="{5EBBD000-1B75-4D11-A860-C3F4A931337A}" type="parTrans" cxnId="{422CF859-437A-42A0-9B6F-6E3E38419E7D}">
      <dgm:prSet/>
      <dgm:spPr/>
      <dgm:t>
        <a:bodyPr/>
        <a:lstStyle/>
        <a:p>
          <a:endParaRPr lang="ru-RU"/>
        </a:p>
      </dgm:t>
    </dgm:pt>
    <dgm:pt modelId="{EBEA3A8A-DC0E-4131-8CF6-5FCD4CCED03F}" type="sibTrans" cxnId="{422CF859-437A-42A0-9B6F-6E3E38419E7D}">
      <dgm:prSet/>
      <dgm:spPr/>
      <dgm:t>
        <a:bodyPr/>
        <a:lstStyle/>
        <a:p>
          <a:endParaRPr lang="ru-RU"/>
        </a:p>
      </dgm:t>
    </dgm:pt>
    <dgm:pt modelId="{AB84BE85-E6F7-4120-9C60-F24BB68980C6}">
      <dgm:prSet/>
      <dgm:spPr/>
      <dgm:t>
        <a:bodyPr/>
        <a:lstStyle/>
        <a:p>
          <a:pPr rtl="0"/>
          <a:r>
            <a:rPr lang="ru-RU" smtClean="0"/>
            <a:t>Врач  рентгенолог</a:t>
          </a:r>
          <a:endParaRPr lang="ru-RU"/>
        </a:p>
      </dgm:t>
    </dgm:pt>
    <dgm:pt modelId="{8F6048D1-27DE-4D2E-B3FE-1483A4AFDD9F}" type="parTrans" cxnId="{57DA31AB-107D-4A1B-B84C-D656E4629274}">
      <dgm:prSet/>
      <dgm:spPr/>
      <dgm:t>
        <a:bodyPr/>
        <a:lstStyle/>
        <a:p>
          <a:endParaRPr lang="ru-RU"/>
        </a:p>
      </dgm:t>
    </dgm:pt>
    <dgm:pt modelId="{F021F5DA-9126-4DB2-AF52-A5745325EF0E}" type="sibTrans" cxnId="{57DA31AB-107D-4A1B-B84C-D656E4629274}">
      <dgm:prSet/>
      <dgm:spPr/>
      <dgm:t>
        <a:bodyPr/>
        <a:lstStyle/>
        <a:p>
          <a:endParaRPr lang="ru-RU"/>
        </a:p>
      </dgm:t>
    </dgm:pt>
    <dgm:pt modelId="{1C56C9F2-3113-4538-BABA-69DF3C0FD44C}">
      <dgm:prSet/>
      <dgm:spPr/>
      <dgm:t>
        <a:bodyPr/>
        <a:lstStyle/>
        <a:p>
          <a:pPr rtl="0"/>
          <a:r>
            <a:rPr lang="ru-RU" dirty="0" smtClean="0"/>
            <a:t>Врач  онколог</a:t>
          </a:r>
          <a:endParaRPr lang="ru-RU" dirty="0"/>
        </a:p>
      </dgm:t>
    </dgm:pt>
    <dgm:pt modelId="{99DF3B80-31E6-4CB0-9CFA-6D703D0E4315}" type="parTrans" cxnId="{C1AFCBB0-710F-489C-BBC9-6F25822270A5}">
      <dgm:prSet/>
      <dgm:spPr/>
      <dgm:t>
        <a:bodyPr/>
        <a:lstStyle/>
        <a:p>
          <a:endParaRPr lang="ru-RU"/>
        </a:p>
      </dgm:t>
    </dgm:pt>
    <dgm:pt modelId="{5981570D-B5A1-4CD0-AC69-368AC4E58244}" type="sibTrans" cxnId="{C1AFCBB0-710F-489C-BBC9-6F25822270A5}">
      <dgm:prSet/>
      <dgm:spPr/>
      <dgm:t>
        <a:bodyPr/>
        <a:lstStyle/>
        <a:p>
          <a:endParaRPr lang="ru-RU"/>
        </a:p>
      </dgm:t>
    </dgm:pt>
    <dgm:pt modelId="{7F44A730-1B8C-41A8-99D5-AC05DEA70C85}">
      <dgm:prSet/>
      <dgm:spPr/>
      <dgm:t>
        <a:bodyPr/>
        <a:lstStyle/>
        <a:p>
          <a:pPr rtl="0"/>
          <a:r>
            <a:rPr lang="ru-RU" dirty="0" smtClean="0"/>
            <a:t>Врач функциональной диагностики</a:t>
          </a:r>
          <a:endParaRPr lang="ru-RU" dirty="0"/>
        </a:p>
      </dgm:t>
    </dgm:pt>
    <dgm:pt modelId="{942A45E8-B864-4A51-A114-F9AA57F68D6A}" type="parTrans" cxnId="{A90EB7BC-A641-45FC-9C48-7B1285000A4D}">
      <dgm:prSet/>
      <dgm:spPr/>
      <dgm:t>
        <a:bodyPr/>
        <a:lstStyle/>
        <a:p>
          <a:endParaRPr lang="ru-RU"/>
        </a:p>
      </dgm:t>
    </dgm:pt>
    <dgm:pt modelId="{C3594F11-045B-469B-B047-D98A693F6EF2}" type="sibTrans" cxnId="{A90EB7BC-A641-45FC-9C48-7B1285000A4D}">
      <dgm:prSet/>
      <dgm:spPr/>
      <dgm:t>
        <a:bodyPr/>
        <a:lstStyle/>
        <a:p>
          <a:endParaRPr lang="ru-RU"/>
        </a:p>
      </dgm:t>
    </dgm:pt>
    <dgm:pt modelId="{3C046611-5A1F-4E2D-A8DC-44DDB44D6A0A}" type="pres">
      <dgm:prSet presAssocID="{C6AB4C71-6BE7-4A21-AC57-E62E192A6E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7406BD-6D89-4117-85CE-650DB09066F2}" type="pres">
      <dgm:prSet presAssocID="{D4515873-F8AD-4D81-AB26-C1AD46BFB9C9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F81EA-C1AD-4E9F-B77F-5EC9BCC88A56}" type="pres">
      <dgm:prSet presAssocID="{B931D671-A184-478A-ABA4-717E2E4B6F21}" presName="spacer" presStyleCnt="0"/>
      <dgm:spPr/>
    </dgm:pt>
    <dgm:pt modelId="{EC450811-633E-4771-92BC-53EFAB9BB188}" type="pres">
      <dgm:prSet presAssocID="{DC8B5B87-7D5B-4E2B-A1B3-8E80783F0571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C8CC1-D89B-45F9-8BA9-7B262AD60CE7}" type="pres">
      <dgm:prSet presAssocID="{36E2E37C-3362-456C-B9F4-D706050F1BB9}" presName="spacer" presStyleCnt="0"/>
      <dgm:spPr/>
    </dgm:pt>
    <dgm:pt modelId="{2BE07F5F-355A-4DF2-B093-B39764E2E176}" type="pres">
      <dgm:prSet presAssocID="{461EE250-0DFF-4A2C-8A85-48A26D26D7C1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995EF-5C9F-43DD-98A8-5187CF9632AE}" type="pres">
      <dgm:prSet presAssocID="{665349BB-A16C-4BA0-8BF3-53CF504BFBA4}" presName="spacer" presStyleCnt="0"/>
      <dgm:spPr/>
    </dgm:pt>
    <dgm:pt modelId="{067A78B4-72FA-469B-A247-E67456979A7A}" type="pres">
      <dgm:prSet presAssocID="{4438AA4F-AB52-4368-9782-14B6FA3BFE6A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FE870D-BF02-40A0-9EEE-8F92EE5897E4}" type="pres">
      <dgm:prSet presAssocID="{73FDF4D9-1D04-43A1-9E3D-3C74AAD35E82}" presName="spacer" presStyleCnt="0"/>
      <dgm:spPr/>
    </dgm:pt>
    <dgm:pt modelId="{6B050DA9-A6F6-485D-A60A-2D9C15E3525F}" type="pres">
      <dgm:prSet presAssocID="{7CFE72BC-A159-4966-94AF-D12307566ABE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7B26E7-3BB0-42B3-A6E5-029CA2E66E0A}" type="pres">
      <dgm:prSet presAssocID="{F52A0ADD-06ED-48FC-A4D4-45253A33063D}" presName="spacer" presStyleCnt="0"/>
      <dgm:spPr/>
    </dgm:pt>
    <dgm:pt modelId="{87D26EB2-27A5-4FFD-A627-0984893727E4}" type="pres">
      <dgm:prSet presAssocID="{19798B91-B312-448A-AF51-B5FCED1E2372}" presName="parentText" presStyleLbl="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9431BF-DAFE-4C61-9474-71B2F550D9F7}" type="pres">
      <dgm:prSet presAssocID="{EBEA3A8A-DC0E-4131-8CF6-5FCD4CCED03F}" presName="spacer" presStyleCnt="0"/>
      <dgm:spPr/>
    </dgm:pt>
    <dgm:pt modelId="{EBD05B7F-664C-4EF4-8D50-EC29F682E855}" type="pres">
      <dgm:prSet presAssocID="{AB84BE85-E6F7-4120-9C60-F24BB68980C6}" presName="parentText" presStyleLbl="node1" presStyleIdx="6" presStyleCnt="9" custLinFactY="93989" custLinFactNeighborX="-34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798EA-ABE0-47CE-8045-17DB27C0CD9C}" type="pres">
      <dgm:prSet presAssocID="{F021F5DA-9126-4DB2-AF52-A5745325EF0E}" presName="spacer" presStyleCnt="0"/>
      <dgm:spPr/>
    </dgm:pt>
    <dgm:pt modelId="{A9F8DA67-5488-4ECC-BBAA-08A56C9BAA9A}" type="pres">
      <dgm:prSet presAssocID="{1C56C9F2-3113-4538-BABA-69DF3C0FD44C}" presName="parentText" presStyleLbl="node1" presStyleIdx="7" presStyleCnt="9" custLinFactY="-100000" custLinFactNeighborX="-348" custLinFactNeighborY="-1818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37FF8-BB1F-4FED-B180-A316063B7F47}" type="pres">
      <dgm:prSet presAssocID="{5981570D-B5A1-4CD0-AC69-368AC4E58244}" presName="spacer" presStyleCnt="0"/>
      <dgm:spPr/>
    </dgm:pt>
    <dgm:pt modelId="{31F15773-5808-4F74-B001-C51647DAE835}" type="pres">
      <dgm:prSet presAssocID="{7F44A730-1B8C-41A8-99D5-AC05DEA70C85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F4FC3B-766F-499E-9A5C-8F7A58276F11}" srcId="{C6AB4C71-6BE7-4A21-AC57-E62E192A6E2E}" destId="{461EE250-0DFF-4A2C-8A85-48A26D26D7C1}" srcOrd="2" destOrd="0" parTransId="{1CFBDC14-0E7A-4CE8-A49D-7EB89880F7E7}" sibTransId="{665349BB-A16C-4BA0-8BF3-53CF504BFBA4}"/>
    <dgm:cxn modelId="{6CB04173-F3D5-4C02-B9E0-09978E1E04BE}" type="presOf" srcId="{DC8B5B87-7D5B-4E2B-A1B3-8E80783F0571}" destId="{EC450811-633E-4771-92BC-53EFAB9BB188}" srcOrd="0" destOrd="0" presId="urn:microsoft.com/office/officeart/2005/8/layout/vList2"/>
    <dgm:cxn modelId="{3C9B17A4-2E68-43A4-8318-2A377140B8DB}" srcId="{C6AB4C71-6BE7-4A21-AC57-E62E192A6E2E}" destId="{4438AA4F-AB52-4368-9782-14B6FA3BFE6A}" srcOrd="3" destOrd="0" parTransId="{0E4EA2E6-EB51-4C3B-ABC6-0FC304499266}" sibTransId="{73FDF4D9-1D04-43A1-9E3D-3C74AAD35E82}"/>
    <dgm:cxn modelId="{3E146F81-B1D6-43A2-AA2B-EA5139E36E08}" srcId="{C6AB4C71-6BE7-4A21-AC57-E62E192A6E2E}" destId="{D4515873-F8AD-4D81-AB26-C1AD46BFB9C9}" srcOrd="0" destOrd="0" parTransId="{44ED163A-EBEE-4925-BE0F-B344A1F45207}" sibTransId="{B931D671-A184-478A-ABA4-717E2E4B6F21}"/>
    <dgm:cxn modelId="{51333E07-1E52-457D-AF02-C2399057C758}" type="presOf" srcId="{19798B91-B312-448A-AF51-B5FCED1E2372}" destId="{87D26EB2-27A5-4FFD-A627-0984893727E4}" srcOrd="0" destOrd="0" presId="urn:microsoft.com/office/officeart/2005/8/layout/vList2"/>
    <dgm:cxn modelId="{A90EB7BC-A641-45FC-9C48-7B1285000A4D}" srcId="{C6AB4C71-6BE7-4A21-AC57-E62E192A6E2E}" destId="{7F44A730-1B8C-41A8-99D5-AC05DEA70C85}" srcOrd="8" destOrd="0" parTransId="{942A45E8-B864-4A51-A114-F9AA57F68D6A}" sibTransId="{C3594F11-045B-469B-B047-D98A693F6EF2}"/>
    <dgm:cxn modelId="{0A256E8D-4D77-48B8-88B4-8ED41341B97D}" type="presOf" srcId="{AB84BE85-E6F7-4120-9C60-F24BB68980C6}" destId="{EBD05B7F-664C-4EF4-8D50-EC29F682E855}" srcOrd="0" destOrd="0" presId="urn:microsoft.com/office/officeart/2005/8/layout/vList2"/>
    <dgm:cxn modelId="{C75ADB4B-FF98-42D7-BF6D-C47C7BD1BCD5}" srcId="{C6AB4C71-6BE7-4A21-AC57-E62E192A6E2E}" destId="{DC8B5B87-7D5B-4E2B-A1B3-8E80783F0571}" srcOrd="1" destOrd="0" parTransId="{942576FD-68FE-4B23-955D-D04FAA0FFC43}" sibTransId="{36E2E37C-3362-456C-B9F4-D706050F1BB9}"/>
    <dgm:cxn modelId="{1B666568-B8C5-4385-B2FB-2B3C31242623}" type="presOf" srcId="{461EE250-0DFF-4A2C-8A85-48A26D26D7C1}" destId="{2BE07F5F-355A-4DF2-B093-B39764E2E176}" srcOrd="0" destOrd="0" presId="urn:microsoft.com/office/officeart/2005/8/layout/vList2"/>
    <dgm:cxn modelId="{2A5009A0-AC65-4458-9E8C-76A78DC8838A}" type="presOf" srcId="{7CFE72BC-A159-4966-94AF-D12307566ABE}" destId="{6B050DA9-A6F6-485D-A60A-2D9C15E3525F}" srcOrd="0" destOrd="0" presId="urn:microsoft.com/office/officeart/2005/8/layout/vList2"/>
    <dgm:cxn modelId="{BF4F9503-8420-4CEE-AD3A-F321E82FCA2D}" srcId="{C6AB4C71-6BE7-4A21-AC57-E62E192A6E2E}" destId="{7CFE72BC-A159-4966-94AF-D12307566ABE}" srcOrd="4" destOrd="0" parTransId="{6218BA0B-60D9-47C1-A5D4-11D0722F243A}" sibTransId="{F52A0ADD-06ED-48FC-A4D4-45253A33063D}"/>
    <dgm:cxn modelId="{6B966CC1-5FE3-4F90-BB71-E05115C3A57D}" type="presOf" srcId="{D4515873-F8AD-4D81-AB26-C1AD46BFB9C9}" destId="{1C7406BD-6D89-4117-85CE-650DB09066F2}" srcOrd="0" destOrd="0" presId="urn:microsoft.com/office/officeart/2005/8/layout/vList2"/>
    <dgm:cxn modelId="{422CF859-437A-42A0-9B6F-6E3E38419E7D}" srcId="{C6AB4C71-6BE7-4A21-AC57-E62E192A6E2E}" destId="{19798B91-B312-448A-AF51-B5FCED1E2372}" srcOrd="5" destOrd="0" parTransId="{5EBBD000-1B75-4D11-A860-C3F4A931337A}" sibTransId="{EBEA3A8A-DC0E-4131-8CF6-5FCD4CCED03F}"/>
    <dgm:cxn modelId="{DD9E7F08-9D6D-46CB-B007-DF2334E6C751}" type="presOf" srcId="{7F44A730-1B8C-41A8-99D5-AC05DEA70C85}" destId="{31F15773-5808-4F74-B001-C51647DAE835}" srcOrd="0" destOrd="0" presId="urn:microsoft.com/office/officeart/2005/8/layout/vList2"/>
    <dgm:cxn modelId="{57DA31AB-107D-4A1B-B84C-D656E4629274}" srcId="{C6AB4C71-6BE7-4A21-AC57-E62E192A6E2E}" destId="{AB84BE85-E6F7-4120-9C60-F24BB68980C6}" srcOrd="6" destOrd="0" parTransId="{8F6048D1-27DE-4D2E-B3FE-1483A4AFDD9F}" sibTransId="{F021F5DA-9126-4DB2-AF52-A5745325EF0E}"/>
    <dgm:cxn modelId="{49935487-F7BB-4FC2-BC35-48002E8606FD}" type="presOf" srcId="{1C56C9F2-3113-4538-BABA-69DF3C0FD44C}" destId="{A9F8DA67-5488-4ECC-BBAA-08A56C9BAA9A}" srcOrd="0" destOrd="0" presId="urn:microsoft.com/office/officeart/2005/8/layout/vList2"/>
    <dgm:cxn modelId="{C8C3CFEB-2441-4200-932C-4C35456B612C}" type="presOf" srcId="{C6AB4C71-6BE7-4A21-AC57-E62E192A6E2E}" destId="{3C046611-5A1F-4E2D-A8DC-44DDB44D6A0A}" srcOrd="0" destOrd="0" presId="urn:microsoft.com/office/officeart/2005/8/layout/vList2"/>
    <dgm:cxn modelId="{6052E7FA-8117-45C5-92C2-A3677E447588}" type="presOf" srcId="{4438AA4F-AB52-4368-9782-14B6FA3BFE6A}" destId="{067A78B4-72FA-469B-A247-E67456979A7A}" srcOrd="0" destOrd="0" presId="urn:microsoft.com/office/officeart/2005/8/layout/vList2"/>
    <dgm:cxn modelId="{C1AFCBB0-710F-489C-BBC9-6F25822270A5}" srcId="{C6AB4C71-6BE7-4A21-AC57-E62E192A6E2E}" destId="{1C56C9F2-3113-4538-BABA-69DF3C0FD44C}" srcOrd="7" destOrd="0" parTransId="{99DF3B80-31E6-4CB0-9CFA-6D703D0E4315}" sibTransId="{5981570D-B5A1-4CD0-AC69-368AC4E58244}"/>
    <dgm:cxn modelId="{5AC4458C-6DDB-4935-B6E8-2E4C40C71301}" type="presParOf" srcId="{3C046611-5A1F-4E2D-A8DC-44DDB44D6A0A}" destId="{1C7406BD-6D89-4117-85CE-650DB09066F2}" srcOrd="0" destOrd="0" presId="urn:microsoft.com/office/officeart/2005/8/layout/vList2"/>
    <dgm:cxn modelId="{98CC6A1F-4F06-46D3-8E8C-749A433C7484}" type="presParOf" srcId="{3C046611-5A1F-4E2D-A8DC-44DDB44D6A0A}" destId="{C93F81EA-C1AD-4E9F-B77F-5EC9BCC88A56}" srcOrd="1" destOrd="0" presId="urn:microsoft.com/office/officeart/2005/8/layout/vList2"/>
    <dgm:cxn modelId="{7ED33514-FEDD-4078-97BE-8EB2915FE0DD}" type="presParOf" srcId="{3C046611-5A1F-4E2D-A8DC-44DDB44D6A0A}" destId="{EC450811-633E-4771-92BC-53EFAB9BB188}" srcOrd="2" destOrd="0" presId="urn:microsoft.com/office/officeart/2005/8/layout/vList2"/>
    <dgm:cxn modelId="{D51CF42B-B291-4EF2-BC4B-E23BBBECFD86}" type="presParOf" srcId="{3C046611-5A1F-4E2D-A8DC-44DDB44D6A0A}" destId="{E0BC8CC1-D89B-45F9-8BA9-7B262AD60CE7}" srcOrd="3" destOrd="0" presId="urn:microsoft.com/office/officeart/2005/8/layout/vList2"/>
    <dgm:cxn modelId="{7B0EA4F9-AB82-4B99-8897-0F14097D46D3}" type="presParOf" srcId="{3C046611-5A1F-4E2D-A8DC-44DDB44D6A0A}" destId="{2BE07F5F-355A-4DF2-B093-B39764E2E176}" srcOrd="4" destOrd="0" presId="urn:microsoft.com/office/officeart/2005/8/layout/vList2"/>
    <dgm:cxn modelId="{08021576-CE56-4C64-A0E9-F6CD3546C232}" type="presParOf" srcId="{3C046611-5A1F-4E2D-A8DC-44DDB44D6A0A}" destId="{C78995EF-5C9F-43DD-98A8-5187CF9632AE}" srcOrd="5" destOrd="0" presId="urn:microsoft.com/office/officeart/2005/8/layout/vList2"/>
    <dgm:cxn modelId="{EC87CCA3-D1CF-45E3-87F0-54F4C25D7442}" type="presParOf" srcId="{3C046611-5A1F-4E2D-A8DC-44DDB44D6A0A}" destId="{067A78B4-72FA-469B-A247-E67456979A7A}" srcOrd="6" destOrd="0" presId="urn:microsoft.com/office/officeart/2005/8/layout/vList2"/>
    <dgm:cxn modelId="{822AEB57-69C6-4A9E-88A2-7F5DE5181608}" type="presParOf" srcId="{3C046611-5A1F-4E2D-A8DC-44DDB44D6A0A}" destId="{7DFE870D-BF02-40A0-9EEE-8F92EE5897E4}" srcOrd="7" destOrd="0" presId="urn:microsoft.com/office/officeart/2005/8/layout/vList2"/>
    <dgm:cxn modelId="{D6C7E16B-F44A-4C26-9654-03B0163158E4}" type="presParOf" srcId="{3C046611-5A1F-4E2D-A8DC-44DDB44D6A0A}" destId="{6B050DA9-A6F6-485D-A60A-2D9C15E3525F}" srcOrd="8" destOrd="0" presId="urn:microsoft.com/office/officeart/2005/8/layout/vList2"/>
    <dgm:cxn modelId="{A3FF3DC7-9698-4CA9-9A28-51973DA403DC}" type="presParOf" srcId="{3C046611-5A1F-4E2D-A8DC-44DDB44D6A0A}" destId="{847B26E7-3BB0-42B3-A6E5-029CA2E66E0A}" srcOrd="9" destOrd="0" presId="urn:microsoft.com/office/officeart/2005/8/layout/vList2"/>
    <dgm:cxn modelId="{5C40AE9D-8148-4C7B-8759-6DF3B363A79C}" type="presParOf" srcId="{3C046611-5A1F-4E2D-A8DC-44DDB44D6A0A}" destId="{87D26EB2-27A5-4FFD-A627-0984893727E4}" srcOrd="10" destOrd="0" presId="urn:microsoft.com/office/officeart/2005/8/layout/vList2"/>
    <dgm:cxn modelId="{2E958ED5-3A87-4A99-ADF7-1B06454F85F5}" type="presParOf" srcId="{3C046611-5A1F-4E2D-A8DC-44DDB44D6A0A}" destId="{2C9431BF-DAFE-4C61-9474-71B2F550D9F7}" srcOrd="11" destOrd="0" presId="urn:microsoft.com/office/officeart/2005/8/layout/vList2"/>
    <dgm:cxn modelId="{0B83F64A-BA4C-4748-9599-33C8AA189E09}" type="presParOf" srcId="{3C046611-5A1F-4E2D-A8DC-44DDB44D6A0A}" destId="{EBD05B7F-664C-4EF4-8D50-EC29F682E855}" srcOrd="12" destOrd="0" presId="urn:microsoft.com/office/officeart/2005/8/layout/vList2"/>
    <dgm:cxn modelId="{CCB6D7E2-4262-45F0-88BA-5F2061F8FD05}" type="presParOf" srcId="{3C046611-5A1F-4E2D-A8DC-44DDB44D6A0A}" destId="{0D6798EA-ABE0-47CE-8045-17DB27C0CD9C}" srcOrd="13" destOrd="0" presId="urn:microsoft.com/office/officeart/2005/8/layout/vList2"/>
    <dgm:cxn modelId="{8A7C0BEE-EC4C-43A9-A8B6-5FCE7BB51300}" type="presParOf" srcId="{3C046611-5A1F-4E2D-A8DC-44DDB44D6A0A}" destId="{A9F8DA67-5488-4ECC-BBAA-08A56C9BAA9A}" srcOrd="14" destOrd="0" presId="urn:microsoft.com/office/officeart/2005/8/layout/vList2"/>
    <dgm:cxn modelId="{348B9A37-A246-4BF1-B5EF-CAAEFDD9AEFA}" type="presParOf" srcId="{3C046611-5A1F-4E2D-A8DC-44DDB44D6A0A}" destId="{C2037FF8-BB1F-4FED-B180-A316063B7F47}" srcOrd="15" destOrd="0" presId="urn:microsoft.com/office/officeart/2005/8/layout/vList2"/>
    <dgm:cxn modelId="{80A322C8-F097-46EC-AC92-21F681C4564D}" type="presParOf" srcId="{3C046611-5A1F-4E2D-A8DC-44DDB44D6A0A}" destId="{31F15773-5808-4F74-B001-C51647DAE835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A5300B-FB2E-4F61-AFD1-50FB4A43C2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C07B56-5515-49C0-A1C9-938BC2BFC5BC}">
      <dgm:prSet/>
      <dgm:spPr/>
      <dgm:t>
        <a:bodyPr/>
        <a:lstStyle/>
        <a:p>
          <a:pPr rtl="0"/>
          <a:r>
            <a:rPr lang="ru-RU" smtClean="0"/>
            <a:t>Наши контакты:</a:t>
          </a:r>
          <a:endParaRPr lang="ru-RU"/>
        </a:p>
      </dgm:t>
    </dgm:pt>
    <dgm:pt modelId="{968CDB2C-5FE0-4037-AA53-3945C63A650B}" type="parTrans" cxnId="{F25E1912-AFE2-44E9-889F-2E2E8196227A}">
      <dgm:prSet/>
      <dgm:spPr/>
      <dgm:t>
        <a:bodyPr/>
        <a:lstStyle/>
        <a:p>
          <a:endParaRPr lang="ru-RU"/>
        </a:p>
      </dgm:t>
    </dgm:pt>
    <dgm:pt modelId="{51E02CF6-9909-42AC-8911-C2F17F2F24AC}" type="sibTrans" cxnId="{F25E1912-AFE2-44E9-889F-2E2E8196227A}">
      <dgm:prSet/>
      <dgm:spPr/>
      <dgm:t>
        <a:bodyPr/>
        <a:lstStyle/>
        <a:p>
          <a:endParaRPr lang="ru-RU"/>
        </a:p>
      </dgm:t>
    </dgm:pt>
    <dgm:pt modelId="{76CC5A26-6F92-4245-AA1F-FCDC48391DBA}">
      <dgm:prSet/>
      <dgm:spPr/>
      <dgm:t>
        <a:bodyPr/>
        <a:lstStyle/>
        <a:p>
          <a:pPr rtl="0"/>
          <a:r>
            <a:rPr lang="ru-RU" dirty="0" smtClean="0"/>
            <a:t>Приёмная Главного врача – 8-(30-247)-2-11-94</a:t>
          </a:r>
          <a:endParaRPr lang="ru-RU" dirty="0"/>
        </a:p>
      </dgm:t>
    </dgm:pt>
    <dgm:pt modelId="{C88CE09B-F86E-4BA9-AE1C-83FD5C2C7D8B}" type="parTrans" cxnId="{4073A1C6-B72B-4674-A997-1E0620ECB3E0}">
      <dgm:prSet/>
      <dgm:spPr/>
      <dgm:t>
        <a:bodyPr/>
        <a:lstStyle/>
        <a:p>
          <a:endParaRPr lang="ru-RU"/>
        </a:p>
      </dgm:t>
    </dgm:pt>
    <dgm:pt modelId="{1B421D62-E27E-4015-9299-AF27A15538C9}" type="sibTrans" cxnId="{4073A1C6-B72B-4674-A997-1E0620ECB3E0}">
      <dgm:prSet/>
      <dgm:spPr/>
      <dgm:t>
        <a:bodyPr/>
        <a:lstStyle/>
        <a:p>
          <a:endParaRPr lang="ru-RU"/>
        </a:p>
      </dgm:t>
    </dgm:pt>
    <dgm:pt modelId="{46F89911-E16B-49BF-9086-B9B589541E52}">
      <dgm:prSet/>
      <dgm:spPr/>
      <dgm:t>
        <a:bodyPr/>
        <a:lstStyle/>
        <a:p>
          <a:pPr rtl="0"/>
          <a:r>
            <a:rPr lang="ru-RU" dirty="0" smtClean="0"/>
            <a:t>Регистратура – 8-(30-247)-2-11-98</a:t>
          </a:r>
          <a:endParaRPr lang="ru-RU" dirty="0"/>
        </a:p>
      </dgm:t>
    </dgm:pt>
    <dgm:pt modelId="{8F1D60F5-4A73-4F87-8894-8EC8ADAFCDD2}" type="parTrans" cxnId="{94245758-E65F-4689-9C3C-350BD7FD5E8A}">
      <dgm:prSet/>
      <dgm:spPr/>
      <dgm:t>
        <a:bodyPr/>
        <a:lstStyle/>
        <a:p>
          <a:endParaRPr lang="ru-RU"/>
        </a:p>
      </dgm:t>
    </dgm:pt>
    <dgm:pt modelId="{B6C30D2E-FBF1-44F3-AC6B-882F189EC8E6}" type="sibTrans" cxnId="{94245758-E65F-4689-9C3C-350BD7FD5E8A}">
      <dgm:prSet/>
      <dgm:spPr/>
      <dgm:t>
        <a:bodyPr/>
        <a:lstStyle/>
        <a:p>
          <a:endParaRPr lang="ru-RU"/>
        </a:p>
      </dgm:t>
    </dgm:pt>
    <dgm:pt modelId="{A7839108-E9B4-4C03-BD62-E21F11AE8A82}">
      <dgm:prSet/>
      <dgm:spPr/>
      <dgm:t>
        <a:bodyPr/>
        <a:lstStyle/>
        <a:p>
          <a:pPr rtl="0"/>
          <a:r>
            <a:rPr lang="ru-RU" dirty="0" smtClean="0"/>
            <a:t>Бухгалтерия – 8-(30-247)-2-11-96</a:t>
          </a:r>
          <a:endParaRPr lang="ru-RU" dirty="0"/>
        </a:p>
      </dgm:t>
    </dgm:pt>
    <dgm:pt modelId="{77D4B128-947D-4BD0-8101-EDE993C91129}" type="parTrans" cxnId="{D7087FCA-84EF-40B8-901D-4BA9286ECA80}">
      <dgm:prSet/>
      <dgm:spPr/>
      <dgm:t>
        <a:bodyPr/>
        <a:lstStyle/>
        <a:p>
          <a:endParaRPr lang="ru-RU"/>
        </a:p>
      </dgm:t>
    </dgm:pt>
    <dgm:pt modelId="{E0AE2700-2FC6-428B-B4D8-E2CAD248AF48}" type="sibTrans" cxnId="{D7087FCA-84EF-40B8-901D-4BA9286ECA80}">
      <dgm:prSet/>
      <dgm:spPr/>
      <dgm:t>
        <a:bodyPr/>
        <a:lstStyle/>
        <a:p>
          <a:endParaRPr lang="ru-RU"/>
        </a:p>
      </dgm:t>
    </dgm:pt>
    <dgm:pt modelId="{89A351E6-079A-4CC2-99F6-D5A9E540637B}">
      <dgm:prSet/>
      <dgm:spPr/>
      <dgm:t>
        <a:bodyPr/>
        <a:lstStyle/>
        <a:p>
          <a:pPr rtl="0"/>
          <a:r>
            <a:rPr lang="ru-RU" dirty="0" smtClean="0"/>
            <a:t>Наш сайт: </a:t>
          </a:r>
          <a:r>
            <a:rPr lang="en-US" dirty="0" smtClean="0"/>
            <a:t>gazzavodcrb.ru</a:t>
          </a:r>
          <a:endParaRPr lang="ru-RU" dirty="0"/>
        </a:p>
      </dgm:t>
    </dgm:pt>
    <dgm:pt modelId="{F3E02525-534A-4B79-82E4-B7E2396F365D}" type="parTrans" cxnId="{1B1D0103-37C7-452A-A895-E737FC467BFE}">
      <dgm:prSet/>
      <dgm:spPr/>
      <dgm:t>
        <a:bodyPr/>
        <a:lstStyle/>
        <a:p>
          <a:endParaRPr lang="ru-RU"/>
        </a:p>
      </dgm:t>
    </dgm:pt>
    <dgm:pt modelId="{EA7B2C8B-C821-43D8-B587-7B35AEA1B2F2}" type="sibTrans" cxnId="{1B1D0103-37C7-452A-A895-E737FC467BFE}">
      <dgm:prSet/>
      <dgm:spPr/>
      <dgm:t>
        <a:bodyPr/>
        <a:lstStyle/>
        <a:p>
          <a:endParaRPr lang="ru-RU"/>
        </a:p>
      </dgm:t>
    </dgm:pt>
    <dgm:pt modelId="{8B1DC6FE-2CB4-4C22-AF36-9C26D527B4F7}">
      <dgm:prSet/>
      <dgm:spPr/>
      <dgm:t>
        <a:bodyPr/>
        <a:lstStyle/>
        <a:p>
          <a:pPr rtl="0"/>
          <a:r>
            <a:rPr lang="en-US" smtClean="0"/>
            <a:t>E-mail</a:t>
          </a:r>
          <a:r>
            <a:rPr lang="ru-RU" smtClean="0"/>
            <a:t>: с</a:t>
          </a:r>
          <a:r>
            <a:rPr lang="en-US" smtClean="0"/>
            <a:t>rb.gaz-zavod@mail.ru</a:t>
          </a:r>
          <a:endParaRPr lang="ru-RU"/>
        </a:p>
      </dgm:t>
    </dgm:pt>
    <dgm:pt modelId="{83B3D913-4770-4C40-B556-A43A748FD20B}" type="parTrans" cxnId="{3FDCC452-46FF-4BE2-B889-661657C96F05}">
      <dgm:prSet/>
      <dgm:spPr/>
      <dgm:t>
        <a:bodyPr/>
        <a:lstStyle/>
        <a:p>
          <a:endParaRPr lang="ru-RU"/>
        </a:p>
      </dgm:t>
    </dgm:pt>
    <dgm:pt modelId="{C09F7A25-0605-4C3F-AA69-715B7E36057B}" type="sibTrans" cxnId="{3FDCC452-46FF-4BE2-B889-661657C96F05}">
      <dgm:prSet/>
      <dgm:spPr/>
      <dgm:t>
        <a:bodyPr/>
        <a:lstStyle/>
        <a:p>
          <a:endParaRPr lang="ru-RU"/>
        </a:p>
      </dgm:t>
    </dgm:pt>
    <dgm:pt modelId="{8625AAE3-648A-454C-8A1B-3689C26B2998}" type="pres">
      <dgm:prSet presAssocID="{B4A5300B-FB2E-4F61-AFD1-50FB4A43C2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AE3B9E-2155-4C50-B33E-A292F7BA7A93}" type="pres">
      <dgm:prSet presAssocID="{BAC07B56-5515-49C0-A1C9-938BC2BFC5BC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1C7ED-A454-4C18-A4E7-533E5320D8F7}" type="pres">
      <dgm:prSet presAssocID="{51E02CF6-9909-42AC-8911-C2F17F2F24AC}" presName="spacer" presStyleCnt="0"/>
      <dgm:spPr/>
    </dgm:pt>
    <dgm:pt modelId="{879E1C87-1AEB-4826-AB88-EBB5B354FCCF}" type="pres">
      <dgm:prSet presAssocID="{76CC5A26-6F92-4245-AA1F-FCDC48391DB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DA8FB-13F8-452A-95F4-CE6CF4A92ACA}" type="pres">
      <dgm:prSet presAssocID="{1B421D62-E27E-4015-9299-AF27A15538C9}" presName="spacer" presStyleCnt="0"/>
      <dgm:spPr/>
    </dgm:pt>
    <dgm:pt modelId="{8BDCB776-F784-48CF-95B8-5891051A4E90}" type="pres">
      <dgm:prSet presAssocID="{46F89911-E16B-49BF-9086-B9B589541E52}" presName="parentText" presStyleLbl="node1" presStyleIdx="2" presStyleCnt="6" custLinFactNeighborX="-348" custLinFactNeighborY="-9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885BD-6DCD-4AE2-B3A3-DA82587B6298}" type="pres">
      <dgm:prSet presAssocID="{B6C30D2E-FBF1-44F3-AC6B-882F189EC8E6}" presName="spacer" presStyleCnt="0"/>
      <dgm:spPr/>
    </dgm:pt>
    <dgm:pt modelId="{C0C71802-B152-4E35-9C4C-5202EFEC97D4}" type="pres">
      <dgm:prSet presAssocID="{A7839108-E9B4-4C03-BD62-E21F11AE8A8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0557D-7932-45D8-A325-63F8A4457879}" type="pres">
      <dgm:prSet presAssocID="{E0AE2700-2FC6-428B-B4D8-E2CAD248AF48}" presName="spacer" presStyleCnt="0"/>
      <dgm:spPr/>
    </dgm:pt>
    <dgm:pt modelId="{A744080A-F8EF-407C-91B7-6B1A4303C9FD}" type="pres">
      <dgm:prSet presAssocID="{89A351E6-079A-4CC2-99F6-D5A9E540637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373BA-7F50-4115-817A-9830BD09ED14}" type="pres">
      <dgm:prSet presAssocID="{EA7B2C8B-C821-43D8-B587-7B35AEA1B2F2}" presName="spacer" presStyleCnt="0"/>
      <dgm:spPr/>
    </dgm:pt>
    <dgm:pt modelId="{D28C92D5-B9FE-4ECD-B3EB-E4F5D8F08A85}" type="pres">
      <dgm:prSet presAssocID="{8B1DC6FE-2CB4-4C22-AF36-9C26D527B4F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245758-E65F-4689-9C3C-350BD7FD5E8A}" srcId="{B4A5300B-FB2E-4F61-AFD1-50FB4A43C240}" destId="{46F89911-E16B-49BF-9086-B9B589541E52}" srcOrd="2" destOrd="0" parTransId="{8F1D60F5-4A73-4F87-8894-8EC8ADAFCDD2}" sibTransId="{B6C30D2E-FBF1-44F3-AC6B-882F189EC8E6}"/>
    <dgm:cxn modelId="{EEA19675-496E-4AFC-BE14-BA18472454A8}" type="presOf" srcId="{A7839108-E9B4-4C03-BD62-E21F11AE8A82}" destId="{C0C71802-B152-4E35-9C4C-5202EFEC97D4}" srcOrd="0" destOrd="0" presId="urn:microsoft.com/office/officeart/2005/8/layout/vList2"/>
    <dgm:cxn modelId="{3FDCC452-46FF-4BE2-B889-661657C96F05}" srcId="{B4A5300B-FB2E-4F61-AFD1-50FB4A43C240}" destId="{8B1DC6FE-2CB4-4C22-AF36-9C26D527B4F7}" srcOrd="5" destOrd="0" parTransId="{83B3D913-4770-4C40-B556-A43A748FD20B}" sibTransId="{C09F7A25-0605-4C3F-AA69-715B7E36057B}"/>
    <dgm:cxn modelId="{1B1D0103-37C7-452A-A895-E737FC467BFE}" srcId="{B4A5300B-FB2E-4F61-AFD1-50FB4A43C240}" destId="{89A351E6-079A-4CC2-99F6-D5A9E540637B}" srcOrd="4" destOrd="0" parTransId="{F3E02525-534A-4B79-82E4-B7E2396F365D}" sibTransId="{EA7B2C8B-C821-43D8-B587-7B35AEA1B2F2}"/>
    <dgm:cxn modelId="{D36498B0-BD32-463D-8CF5-09D64772B77F}" type="presOf" srcId="{B4A5300B-FB2E-4F61-AFD1-50FB4A43C240}" destId="{8625AAE3-648A-454C-8A1B-3689C26B2998}" srcOrd="0" destOrd="0" presId="urn:microsoft.com/office/officeart/2005/8/layout/vList2"/>
    <dgm:cxn modelId="{78EAC618-FF94-40BC-940C-72AA9F428B46}" type="presOf" srcId="{76CC5A26-6F92-4245-AA1F-FCDC48391DBA}" destId="{879E1C87-1AEB-4826-AB88-EBB5B354FCCF}" srcOrd="0" destOrd="0" presId="urn:microsoft.com/office/officeart/2005/8/layout/vList2"/>
    <dgm:cxn modelId="{3546F543-7E5B-4BC3-832B-F584891D3147}" type="presOf" srcId="{8B1DC6FE-2CB4-4C22-AF36-9C26D527B4F7}" destId="{D28C92D5-B9FE-4ECD-B3EB-E4F5D8F08A85}" srcOrd="0" destOrd="0" presId="urn:microsoft.com/office/officeart/2005/8/layout/vList2"/>
    <dgm:cxn modelId="{4073A1C6-B72B-4674-A997-1E0620ECB3E0}" srcId="{B4A5300B-FB2E-4F61-AFD1-50FB4A43C240}" destId="{76CC5A26-6F92-4245-AA1F-FCDC48391DBA}" srcOrd="1" destOrd="0" parTransId="{C88CE09B-F86E-4BA9-AE1C-83FD5C2C7D8B}" sibTransId="{1B421D62-E27E-4015-9299-AF27A15538C9}"/>
    <dgm:cxn modelId="{F2467027-3B24-4B8C-BC49-D0D1E579AD4A}" type="presOf" srcId="{89A351E6-079A-4CC2-99F6-D5A9E540637B}" destId="{A744080A-F8EF-407C-91B7-6B1A4303C9FD}" srcOrd="0" destOrd="0" presId="urn:microsoft.com/office/officeart/2005/8/layout/vList2"/>
    <dgm:cxn modelId="{0679809A-7F33-46C6-AAC6-69B61DA3597A}" type="presOf" srcId="{BAC07B56-5515-49C0-A1C9-938BC2BFC5BC}" destId="{92AE3B9E-2155-4C50-B33E-A292F7BA7A93}" srcOrd="0" destOrd="0" presId="urn:microsoft.com/office/officeart/2005/8/layout/vList2"/>
    <dgm:cxn modelId="{D7087FCA-84EF-40B8-901D-4BA9286ECA80}" srcId="{B4A5300B-FB2E-4F61-AFD1-50FB4A43C240}" destId="{A7839108-E9B4-4C03-BD62-E21F11AE8A82}" srcOrd="3" destOrd="0" parTransId="{77D4B128-947D-4BD0-8101-EDE993C91129}" sibTransId="{E0AE2700-2FC6-428B-B4D8-E2CAD248AF48}"/>
    <dgm:cxn modelId="{F25E1912-AFE2-44E9-889F-2E2E8196227A}" srcId="{B4A5300B-FB2E-4F61-AFD1-50FB4A43C240}" destId="{BAC07B56-5515-49C0-A1C9-938BC2BFC5BC}" srcOrd="0" destOrd="0" parTransId="{968CDB2C-5FE0-4037-AA53-3945C63A650B}" sibTransId="{51E02CF6-9909-42AC-8911-C2F17F2F24AC}"/>
    <dgm:cxn modelId="{BB111518-F688-4FF7-99D9-B3591CD39777}" type="presOf" srcId="{46F89911-E16B-49BF-9086-B9B589541E52}" destId="{8BDCB776-F784-48CF-95B8-5891051A4E90}" srcOrd="0" destOrd="0" presId="urn:microsoft.com/office/officeart/2005/8/layout/vList2"/>
    <dgm:cxn modelId="{61C801A0-79AA-4C12-8796-87F386A0ED72}" type="presParOf" srcId="{8625AAE3-648A-454C-8A1B-3689C26B2998}" destId="{92AE3B9E-2155-4C50-B33E-A292F7BA7A93}" srcOrd="0" destOrd="0" presId="urn:microsoft.com/office/officeart/2005/8/layout/vList2"/>
    <dgm:cxn modelId="{2FB0C3C7-C9B2-4F69-96E2-4801A489A518}" type="presParOf" srcId="{8625AAE3-648A-454C-8A1B-3689C26B2998}" destId="{50C1C7ED-A454-4C18-A4E7-533E5320D8F7}" srcOrd="1" destOrd="0" presId="urn:microsoft.com/office/officeart/2005/8/layout/vList2"/>
    <dgm:cxn modelId="{79F881BA-BCC3-4AA6-B1A7-3E91F5DFAD54}" type="presParOf" srcId="{8625AAE3-648A-454C-8A1B-3689C26B2998}" destId="{879E1C87-1AEB-4826-AB88-EBB5B354FCCF}" srcOrd="2" destOrd="0" presId="urn:microsoft.com/office/officeart/2005/8/layout/vList2"/>
    <dgm:cxn modelId="{43E091F9-FD63-4C62-96E8-08024686DCC1}" type="presParOf" srcId="{8625AAE3-648A-454C-8A1B-3689C26B2998}" destId="{C2ADA8FB-13F8-452A-95F4-CE6CF4A92ACA}" srcOrd="3" destOrd="0" presId="urn:microsoft.com/office/officeart/2005/8/layout/vList2"/>
    <dgm:cxn modelId="{27B11211-B26A-46CA-B90B-BA3B0FF93240}" type="presParOf" srcId="{8625AAE3-648A-454C-8A1B-3689C26B2998}" destId="{8BDCB776-F784-48CF-95B8-5891051A4E90}" srcOrd="4" destOrd="0" presId="urn:microsoft.com/office/officeart/2005/8/layout/vList2"/>
    <dgm:cxn modelId="{0CD98391-8C7F-46A1-ADBC-F4637537EBB7}" type="presParOf" srcId="{8625AAE3-648A-454C-8A1B-3689C26B2998}" destId="{CC5885BD-6DCD-4AE2-B3A3-DA82587B6298}" srcOrd="5" destOrd="0" presId="urn:microsoft.com/office/officeart/2005/8/layout/vList2"/>
    <dgm:cxn modelId="{48CDA921-B8FE-4EF6-960B-7323DD97FC1E}" type="presParOf" srcId="{8625AAE3-648A-454C-8A1B-3689C26B2998}" destId="{C0C71802-B152-4E35-9C4C-5202EFEC97D4}" srcOrd="6" destOrd="0" presId="urn:microsoft.com/office/officeart/2005/8/layout/vList2"/>
    <dgm:cxn modelId="{19300B23-F277-4C58-988A-6262B153EE25}" type="presParOf" srcId="{8625AAE3-648A-454C-8A1B-3689C26B2998}" destId="{6EE0557D-7932-45D8-A325-63F8A4457879}" srcOrd="7" destOrd="0" presId="urn:microsoft.com/office/officeart/2005/8/layout/vList2"/>
    <dgm:cxn modelId="{25EEAF55-4E47-4502-8819-296789DAE415}" type="presParOf" srcId="{8625AAE3-648A-454C-8A1B-3689C26B2998}" destId="{A744080A-F8EF-407C-91B7-6B1A4303C9FD}" srcOrd="8" destOrd="0" presId="urn:microsoft.com/office/officeart/2005/8/layout/vList2"/>
    <dgm:cxn modelId="{C34591A2-BB96-44A1-9937-4EDAE229DE02}" type="presParOf" srcId="{8625AAE3-648A-454C-8A1B-3689C26B2998}" destId="{4F1373BA-7F50-4115-817A-9830BD09ED14}" srcOrd="9" destOrd="0" presId="urn:microsoft.com/office/officeart/2005/8/layout/vList2"/>
    <dgm:cxn modelId="{44B4BB39-39BA-421A-A5BD-10756BA251F5}" type="presParOf" srcId="{8625AAE3-648A-454C-8A1B-3689C26B2998}" destId="{D28C92D5-B9FE-4ECD-B3EB-E4F5D8F08A8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2A27F-DED7-4602-A463-77EC80107DD6}">
      <dsp:nvSpPr>
        <dsp:cNvPr id="0" name=""/>
        <dsp:cNvSpPr/>
      </dsp:nvSpPr>
      <dsp:spPr>
        <a:xfrm>
          <a:off x="0" y="319176"/>
          <a:ext cx="8183880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Государственное учреждение здравоохранения </a:t>
          </a:r>
          <a:r>
            <a:rPr lang="ru-RU" sz="1000" b="1" i="1" kern="1200" smtClean="0"/>
            <a:t>Газимуро-Заводская центральная районная больница</a:t>
          </a:r>
          <a:r>
            <a:rPr lang="ru-RU" sz="1000" kern="1200" smtClean="0"/>
            <a:t> (ГУЗ </a:t>
          </a:r>
          <a:r>
            <a:rPr lang="ru-RU" sz="1000" b="1" i="1" kern="1200" smtClean="0"/>
            <a:t>Газимуро-Заводская ЦРБ</a:t>
          </a:r>
          <a:r>
            <a:rPr lang="ru-RU" sz="1000" kern="1200" smtClean="0"/>
            <a:t>), является лечебно-диагностическим и консультативным центром. Оказывает амбулаторно-поликлиническую (как плановую так и экстренную), и круглосуточную - стационарную, соответствующую самым современным медицинским стандартам, помощь как жителям собственного, так и соседних районов.</a:t>
          </a:r>
          <a:endParaRPr lang="ru-RU" sz="1000" kern="1200"/>
        </a:p>
      </dsp:txBody>
      <dsp:txXfrm>
        <a:off x="42265" y="361441"/>
        <a:ext cx="8099350" cy="781270"/>
      </dsp:txXfrm>
    </dsp:sp>
    <dsp:sp modelId="{5EC4CBE3-3E43-438B-AC99-1F8985F319D8}">
      <dsp:nvSpPr>
        <dsp:cNvPr id="0" name=""/>
        <dsp:cNvSpPr/>
      </dsp:nvSpPr>
      <dsp:spPr>
        <a:xfrm>
          <a:off x="0" y="1213776"/>
          <a:ext cx="8183880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На базе </a:t>
          </a:r>
          <a:r>
            <a:rPr lang="ru-RU" sz="1000" b="1" i="1" kern="1200" smtClean="0"/>
            <a:t>Газимуро-Заводской ЦРБ</a:t>
          </a:r>
          <a:r>
            <a:rPr lang="ru-RU" sz="1000" kern="1200" smtClean="0"/>
            <a:t> предоставляются как бесплатные, в рамках программы обязательного медицинского страхования и Территориальной программы государственных гарантий, так и </a:t>
          </a:r>
          <a:r>
            <a:rPr lang="ru-RU" sz="1000" b="1" i="1" kern="1200" smtClean="0">
              <a:hlinkClick xmlns:r="http://schemas.openxmlformats.org/officeDocument/2006/relationships" r:id="rId1"/>
            </a:rPr>
            <a:t>платные медицинские услуги</a:t>
          </a:r>
          <a:r>
            <a:rPr lang="ru-RU" sz="1000" kern="1200" smtClean="0"/>
            <a:t>. В рамках платных медицинских услуг можно оформить справку на управление транспортным средством, справку на приобретение и ношение оружия, справку для трудоустройства на работу, а так же, получить консультации специалистов и прочие виды услуг.</a:t>
          </a:r>
          <a:endParaRPr lang="ru-RU" sz="1000" kern="1200"/>
        </a:p>
      </dsp:txBody>
      <dsp:txXfrm>
        <a:off x="42265" y="1256041"/>
        <a:ext cx="8099350" cy="781270"/>
      </dsp:txXfrm>
    </dsp:sp>
    <dsp:sp modelId="{AD1ED0FA-3E68-45B8-837C-F16EAF389927}">
      <dsp:nvSpPr>
        <dsp:cNvPr id="0" name=""/>
        <dsp:cNvSpPr/>
      </dsp:nvSpPr>
      <dsp:spPr>
        <a:xfrm>
          <a:off x="0" y="2108376"/>
          <a:ext cx="8183880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smtClean="0"/>
            <a:t>Газимуро-Заводская центральная районная больница</a:t>
          </a:r>
          <a:r>
            <a:rPr lang="ru-RU" sz="1000" kern="1200" smtClean="0"/>
            <a:t> оснащена современным лечебным и диагностическим медицинским оборудованием. В учреждении постоянно внедряются достижения современной науки и техники, профилактические методики. Обслуживание ведут высококвалифицированные специалисты. На базе учреждения созданы выездные бригады врачей специалистов для оказания различных видов медицинской, организационно методической и консультативной помощи.</a:t>
          </a:r>
          <a:endParaRPr lang="ru-RU" sz="1000" kern="1200"/>
        </a:p>
      </dsp:txBody>
      <dsp:txXfrm>
        <a:off x="42265" y="2150641"/>
        <a:ext cx="8099350" cy="781270"/>
      </dsp:txXfrm>
    </dsp:sp>
    <dsp:sp modelId="{8B147670-214F-42B4-8619-6AE2D11F4AFE}">
      <dsp:nvSpPr>
        <dsp:cNvPr id="0" name=""/>
        <dsp:cNvSpPr/>
      </dsp:nvSpPr>
      <dsp:spPr>
        <a:xfrm>
          <a:off x="0" y="3002976"/>
          <a:ext cx="8183880" cy="865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smtClean="0"/>
            <a:t>Газимуро-Заводская ЦРБ</a:t>
          </a:r>
          <a:r>
            <a:rPr lang="ru-RU" sz="1000" kern="1200" smtClean="0"/>
            <a:t> — постоянно развивающееся и совершенствующееся лечебно-профилактическое учреждение. В работе организации используются самые современные информационные технологии. Для удобства пациентов в работе широко используется возможность электронной записи к врачу онлайн через международную сеть Интернет при помощи сервиса "Электронная регистратура".</a:t>
          </a:r>
          <a:endParaRPr lang="ru-RU" sz="1000" kern="1200"/>
        </a:p>
      </dsp:txBody>
      <dsp:txXfrm>
        <a:off x="42265" y="3045241"/>
        <a:ext cx="8099350" cy="7812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406BD-6D89-4117-85CE-650DB09066F2}">
      <dsp:nvSpPr>
        <dsp:cNvPr id="0" name=""/>
        <dsp:cNvSpPr/>
      </dsp:nvSpPr>
      <dsp:spPr>
        <a:xfrm>
          <a:off x="0" y="63283"/>
          <a:ext cx="818388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Врач  хирург</a:t>
          </a:r>
          <a:endParaRPr lang="ru-RU" sz="1700" kern="1200"/>
        </a:p>
      </dsp:txBody>
      <dsp:txXfrm>
        <a:off x="19904" y="83187"/>
        <a:ext cx="8144072" cy="367937"/>
      </dsp:txXfrm>
    </dsp:sp>
    <dsp:sp modelId="{EC450811-633E-4771-92BC-53EFAB9BB188}">
      <dsp:nvSpPr>
        <dsp:cNvPr id="0" name=""/>
        <dsp:cNvSpPr/>
      </dsp:nvSpPr>
      <dsp:spPr>
        <a:xfrm>
          <a:off x="0" y="519988"/>
          <a:ext cx="818388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Врач  гинеколог</a:t>
          </a:r>
          <a:endParaRPr lang="ru-RU" sz="1700" kern="1200"/>
        </a:p>
      </dsp:txBody>
      <dsp:txXfrm>
        <a:off x="19904" y="539892"/>
        <a:ext cx="8144072" cy="367937"/>
      </dsp:txXfrm>
    </dsp:sp>
    <dsp:sp modelId="{2BE07F5F-355A-4DF2-B093-B39764E2E176}">
      <dsp:nvSpPr>
        <dsp:cNvPr id="0" name=""/>
        <dsp:cNvSpPr/>
      </dsp:nvSpPr>
      <dsp:spPr>
        <a:xfrm>
          <a:off x="0" y="976693"/>
          <a:ext cx="818388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Врач  анестезиолог</a:t>
          </a:r>
          <a:endParaRPr lang="ru-RU" sz="1700" kern="1200"/>
        </a:p>
      </dsp:txBody>
      <dsp:txXfrm>
        <a:off x="19904" y="996597"/>
        <a:ext cx="8144072" cy="367937"/>
      </dsp:txXfrm>
    </dsp:sp>
    <dsp:sp modelId="{067A78B4-72FA-469B-A247-E67456979A7A}">
      <dsp:nvSpPr>
        <dsp:cNvPr id="0" name=""/>
        <dsp:cNvSpPr/>
      </dsp:nvSpPr>
      <dsp:spPr>
        <a:xfrm>
          <a:off x="0" y="1433398"/>
          <a:ext cx="818388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Врач  лор</a:t>
          </a:r>
          <a:endParaRPr lang="ru-RU" sz="1700" kern="1200"/>
        </a:p>
      </dsp:txBody>
      <dsp:txXfrm>
        <a:off x="19904" y="1453302"/>
        <a:ext cx="8144072" cy="367937"/>
      </dsp:txXfrm>
    </dsp:sp>
    <dsp:sp modelId="{6B050DA9-A6F6-485D-A60A-2D9C15E3525F}">
      <dsp:nvSpPr>
        <dsp:cNvPr id="0" name=""/>
        <dsp:cNvSpPr/>
      </dsp:nvSpPr>
      <dsp:spPr>
        <a:xfrm>
          <a:off x="0" y="1890103"/>
          <a:ext cx="818388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Врач  офтальмолог</a:t>
          </a:r>
          <a:endParaRPr lang="ru-RU" sz="1700" kern="1200"/>
        </a:p>
      </dsp:txBody>
      <dsp:txXfrm>
        <a:off x="19904" y="1910007"/>
        <a:ext cx="8144072" cy="367937"/>
      </dsp:txXfrm>
    </dsp:sp>
    <dsp:sp modelId="{87D26EB2-27A5-4FFD-A627-0984893727E4}">
      <dsp:nvSpPr>
        <dsp:cNvPr id="0" name=""/>
        <dsp:cNvSpPr/>
      </dsp:nvSpPr>
      <dsp:spPr>
        <a:xfrm>
          <a:off x="0" y="2346808"/>
          <a:ext cx="818388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Врач  терапевт</a:t>
          </a:r>
          <a:r>
            <a:rPr lang="en-US" sz="1700" kern="1200" smtClean="0"/>
            <a:t> (2 </a:t>
          </a:r>
          <a:r>
            <a:rPr lang="ru-RU" sz="1700" kern="1200" smtClean="0"/>
            <a:t>ставки</a:t>
          </a:r>
          <a:r>
            <a:rPr lang="en-US" sz="1700" kern="1200" smtClean="0"/>
            <a:t>)</a:t>
          </a:r>
          <a:endParaRPr lang="ru-RU" sz="1700" kern="1200"/>
        </a:p>
      </dsp:txBody>
      <dsp:txXfrm>
        <a:off x="19904" y="2366712"/>
        <a:ext cx="8144072" cy="367937"/>
      </dsp:txXfrm>
    </dsp:sp>
    <dsp:sp modelId="{EBD05B7F-664C-4EF4-8D50-EC29F682E855}">
      <dsp:nvSpPr>
        <dsp:cNvPr id="0" name=""/>
        <dsp:cNvSpPr/>
      </dsp:nvSpPr>
      <dsp:spPr>
        <a:xfrm>
          <a:off x="0" y="2803513"/>
          <a:ext cx="818388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Врач  рентгенолог</a:t>
          </a:r>
          <a:endParaRPr lang="ru-RU" sz="1700" kern="1200"/>
        </a:p>
      </dsp:txBody>
      <dsp:txXfrm>
        <a:off x="19904" y="2823417"/>
        <a:ext cx="8144072" cy="367937"/>
      </dsp:txXfrm>
    </dsp:sp>
    <dsp:sp modelId="{A9F8DA67-5488-4ECC-BBAA-08A56C9BAA9A}">
      <dsp:nvSpPr>
        <dsp:cNvPr id="0" name=""/>
        <dsp:cNvSpPr/>
      </dsp:nvSpPr>
      <dsp:spPr>
        <a:xfrm>
          <a:off x="0" y="3260218"/>
          <a:ext cx="818388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Врач  невролог</a:t>
          </a:r>
          <a:endParaRPr lang="ru-RU" sz="1700" kern="1200"/>
        </a:p>
      </dsp:txBody>
      <dsp:txXfrm>
        <a:off x="19904" y="3280122"/>
        <a:ext cx="8144072" cy="367937"/>
      </dsp:txXfrm>
    </dsp:sp>
    <dsp:sp modelId="{31F15773-5808-4F74-B001-C51647DAE835}">
      <dsp:nvSpPr>
        <dsp:cNvPr id="0" name=""/>
        <dsp:cNvSpPr/>
      </dsp:nvSpPr>
      <dsp:spPr>
        <a:xfrm>
          <a:off x="0" y="3716923"/>
          <a:ext cx="818388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Врач функциональной диагностики</a:t>
          </a:r>
          <a:endParaRPr lang="ru-RU" sz="1700" kern="1200"/>
        </a:p>
      </dsp:txBody>
      <dsp:txXfrm>
        <a:off x="19904" y="3736827"/>
        <a:ext cx="8144072" cy="367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E3B9E-2155-4C50-B33E-A292F7BA7A93}">
      <dsp:nvSpPr>
        <dsp:cNvPr id="0" name=""/>
        <dsp:cNvSpPr/>
      </dsp:nvSpPr>
      <dsp:spPr>
        <a:xfrm>
          <a:off x="0" y="35945"/>
          <a:ext cx="818388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/>
            <a:t>Наши контакты:</a:t>
          </a:r>
          <a:endParaRPr lang="ru-RU" sz="2600" kern="1200"/>
        </a:p>
      </dsp:txBody>
      <dsp:txXfrm>
        <a:off x="30442" y="66387"/>
        <a:ext cx="8122996" cy="562726"/>
      </dsp:txXfrm>
    </dsp:sp>
    <dsp:sp modelId="{879E1C87-1AEB-4826-AB88-EBB5B354FCCF}">
      <dsp:nvSpPr>
        <dsp:cNvPr id="0" name=""/>
        <dsp:cNvSpPr/>
      </dsp:nvSpPr>
      <dsp:spPr>
        <a:xfrm>
          <a:off x="0" y="734435"/>
          <a:ext cx="818388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/>
            <a:t>Приёмная Главного врача – 8-30247-2-11-94</a:t>
          </a:r>
          <a:endParaRPr lang="ru-RU" sz="2600" kern="1200"/>
        </a:p>
      </dsp:txBody>
      <dsp:txXfrm>
        <a:off x="30442" y="764877"/>
        <a:ext cx="8122996" cy="562726"/>
      </dsp:txXfrm>
    </dsp:sp>
    <dsp:sp modelId="{8BDCB776-F784-48CF-95B8-5891051A4E90}">
      <dsp:nvSpPr>
        <dsp:cNvPr id="0" name=""/>
        <dsp:cNvSpPr/>
      </dsp:nvSpPr>
      <dsp:spPr>
        <a:xfrm>
          <a:off x="0" y="1432925"/>
          <a:ext cx="818388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/>
            <a:t>Регистратура – 8-30247-2-11-98</a:t>
          </a:r>
          <a:endParaRPr lang="ru-RU" sz="2600" kern="1200"/>
        </a:p>
      </dsp:txBody>
      <dsp:txXfrm>
        <a:off x="30442" y="1463367"/>
        <a:ext cx="8122996" cy="562726"/>
      </dsp:txXfrm>
    </dsp:sp>
    <dsp:sp modelId="{C0C71802-B152-4E35-9C4C-5202EFEC97D4}">
      <dsp:nvSpPr>
        <dsp:cNvPr id="0" name=""/>
        <dsp:cNvSpPr/>
      </dsp:nvSpPr>
      <dsp:spPr>
        <a:xfrm>
          <a:off x="0" y="2131416"/>
          <a:ext cx="818388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/>
            <a:t>Бухгалтерия – 8-30247-2-11-96</a:t>
          </a:r>
          <a:endParaRPr lang="ru-RU" sz="2600" kern="1200"/>
        </a:p>
      </dsp:txBody>
      <dsp:txXfrm>
        <a:off x="30442" y="2161858"/>
        <a:ext cx="8122996" cy="562726"/>
      </dsp:txXfrm>
    </dsp:sp>
    <dsp:sp modelId="{A744080A-F8EF-407C-91B7-6B1A4303C9FD}">
      <dsp:nvSpPr>
        <dsp:cNvPr id="0" name=""/>
        <dsp:cNvSpPr/>
      </dsp:nvSpPr>
      <dsp:spPr>
        <a:xfrm>
          <a:off x="0" y="2829905"/>
          <a:ext cx="818388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/>
            <a:t>Наш сайт: </a:t>
          </a:r>
          <a:r>
            <a:rPr lang="en-US" sz="2600" kern="1200" smtClean="0"/>
            <a:t>gazzavodcrb.ru</a:t>
          </a:r>
          <a:endParaRPr lang="ru-RU" sz="2600" kern="1200"/>
        </a:p>
      </dsp:txBody>
      <dsp:txXfrm>
        <a:off x="30442" y="2860347"/>
        <a:ext cx="8122996" cy="562726"/>
      </dsp:txXfrm>
    </dsp:sp>
    <dsp:sp modelId="{D28C92D5-B9FE-4ECD-B3EB-E4F5D8F08A85}">
      <dsp:nvSpPr>
        <dsp:cNvPr id="0" name=""/>
        <dsp:cNvSpPr/>
      </dsp:nvSpPr>
      <dsp:spPr>
        <a:xfrm>
          <a:off x="0" y="3528396"/>
          <a:ext cx="8183880" cy="6236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smtClean="0"/>
            <a:t>E-mail</a:t>
          </a:r>
          <a:r>
            <a:rPr lang="ru-RU" sz="2600" kern="1200" smtClean="0"/>
            <a:t>: с</a:t>
          </a:r>
          <a:r>
            <a:rPr lang="en-US" sz="2600" kern="1200" smtClean="0"/>
            <a:t>rb.gaz-zavod@mail.ru</a:t>
          </a:r>
          <a:endParaRPr lang="ru-RU" sz="2600" kern="1200"/>
        </a:p>
      </dsp:txBody>
      <dsp:txXfrm>
        <a:off x="30442" y="3558838"/>
        <a:ext cx="8122996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B3495-4EE2-4F51-AA12-C4B18E095C08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1A2B2-DCCB-4D50-BF57-29CD13FD3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1A2B2-DCCB-4D50-BF57-29CD13FD3CE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EF0A76-67F0-4B93-9744-4A5DA21D1BE2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9A9EB-CCD1-442B-8FD1-62CDD7C5ED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AF2512-A9D8-41D4-823D-5BC0847A78DC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E9B6D-EDEF-4FC1-9BAD-09F7051C2D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37665E-7606-4F0E-A223-EB34F8C115B6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17DAB-3A45-442F-9037-82F6F48008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9F80C0-0710-4607-BB3B-E2663CB7A9B2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7F1F60-52B1-48F2-B0B3-EA8143B515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0F341C-996D-4222-AAFC-9C7832654995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B413A-EE60-4BB8-B557-EE411AA79D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CDC1A7-8179-4798-9DA3-205886CBE82E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64799-7FC8-4DB6-8A15-779BD48026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6269C6-D8FC-4A7C-9FB1-4CC93432C792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D3850-CB0A-4BF8-B1F0-CA4C29F7FA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372411-B9BE-45A5-8674-F8849664E954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68A1C-9C68-47F9-A852-5B8A811BDB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972FA3-0E04-4CAA-9B3D-EFDD3D5049EF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980F2-824C-40AF-AB75-6631473403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AB1DD6-9071-4BFB-A465-BBB31594EC07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27DC2E-5CD0-4B8A-8183-74AE7543F8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CE76D-3706-499B-9FE5-637999551A2B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397808-66EF-45C4-8538-9CEC74C978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0D8217-3C84-4FFE-8267-65FFDD8B6D92}" type="datetimeFigureOut">
              <a:rPr lang="ru-RU" smtClean="0"/>
              <a:pPr>
                <a:defRPr/>
              </a:pPr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2CAFCA-2E2C-471C-9DA0-8E81759E71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00166" y="428604"/>
            <a:ext cx="5357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3500438"/>
            <a:ext cx="7000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2800" dirty="0" smtClean="0">
                <a:solidFill>
                  <a:srgbClr val="0070C0"/>
                </a:solidFill>
              </a:rPr>
              <a:t>Забайкальский край, с. Газимурский Завод, улица Коммунальная, 26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214291"/>
            <a:ext cx="771676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ГУЗ </a:t>
            </a:r>
            <a:b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Газимуро-Заводская</a:t>
            </a: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ЦРБ»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83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5" descr="IMG_20151203_1458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14290"/>
            <a:ext cx="4214842" cy="45006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215206" y="357166"/>
            <a:ext cx="1357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kern="10" dirty="0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Аппарат УЗИ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00166" y="357166"/>
            <a:ext cx="2329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u="sng" kern="10" dirty="0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Кабинет хирурга</a:t>
            </a:r>
            <a:endParaRPr lang="ru-RU" b="1" u="sng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7" name="Picture 4" descr="E:\DCIM\100_PANA\P10001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143248"/>
            <a:ext cx="421484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286512" y="3357562"/>
            <a:ext cx="2456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Эхоэнцефалограф</a:t>
            </a:r>
            <a:endParaRPr lang="ru-RU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1246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4282" y="1285860"/>
            <a:ext cx="4214842" cy="43577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1" descr="E:\б-ца\Фото футбол\P6170098.JPG"/>
          <p:cNvPicPr>
            <a:picLocks noChangeAspect="1" noChangeArrowheads="1"/>
          </p:cNvPicPr>
          <p:nvPr/>
        </p:nvPicPr>
        <p:blipFill>
          <a:blip r:embed="rId3" cstate="print"/>
          <a:srcRect r="9390" b="13235"/>
          <a:stretch>
            <a:fillRect/>
          </a:stretch>
        </p:blipFill>
        <p:spPr bwMode="auto">
          <a:xfrm>
            <a:off x="4500562" y="1285860"/>
            <a:ext cx="450059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6248" y="142852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Ежемесячно проводятся </a:t>
            </a:r>
          </a:p>
          <a:p>
            <a:pPr algn="ctr">
              <a:defRPr/>
            </a:pP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обучающие семинары для персонала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85728"/>
            <a:ext cx="3357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kern="10" dirty="0" err="1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Флюорограф</a:t>
            </a:r>
            <a:endParaRPr lang="ru-RU" sz="2800" b="1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</p:spTree>
  </p:cSld>
  <p:clrMapOvr>
    <a:masterClrMapping/>
  </p:clrMapOvr>
  <p:transition advTm="15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1071546"/>
            <a:ext cx="8358246" cy="49870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43240" y="285728"/>
            <a:ext cx="2996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BACC6"/>
                    </a:gs>
                    <a:gs pos="50000">
                      <a:srgbClr val="0000FF"/>
                    </a:gs>
                    <a:gs pos="100000">
                      <a:srgbClr val="4BACC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Стационар  ЦРБ</a:t>
            </a:r>
            <a:endParaRPr lang="ru-RU" sz="3200" i="1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4BACC6"/>
                  </a:gs>
                  <a:gs pos="50000">
                    <a:srgbClr val="0000FF"/>
                  </a:gs>
                  <a:gs pos="100000">
                    <a:srgbClr val="4BACC6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 advTm="831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00232" y="428604"/>
            <a:ext cx="5500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1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BACC6"/>
                    </a:gs>
                    <a:gs pos="50000">
                      <a:srgbClr val="0000FF"/>
                    </a:gs>
                    <a:gs pos="100000">
                      <a:srgbClr val="4BACC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Стационар  ЦРБ</a:t>
            </a:r>
            <a:endParaRPr lang="ru-RU" sz="4000" i="1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4BACC6"/>
                  </a:gs>
                  <a:gs pos="50000">
                    <a:srgbClr val="0000FF"/>
                  </a:gs>
                  <a:gs pos="100000">
                    <a:srgbClr val="4BACC6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428736"/>
            <a:ext cx="8001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Общее отделение, состоящее из 8 хирургических коек,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8 терапевтических  ,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4гинекологических  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Picture 8" descr="E:\DCIM\100_PANA\P10001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DSC010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286124"/>
            <a:ext cx="392909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98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Процедурный кабинет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3" name="Содержимое 3" descr="IMG_20151203_1438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071678"/>
            <a:ext cx="3857652" cy="4525963"/>
          </a:xfrm>
        </p:spPr>
      </p:pic>
      <p:pic>
        <p:nvPicPr>
          <p:cNvPr id="4" name="Содержимое 3" descr="IMG_20151203_1438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2071678"/>
            <a:ext cx="4286280" cy="4525963"/>
          </a:xfrm>
          <a:prstGeom prst="rect">
            <a:avLst/>
          </a:prstGeom>
        </p:spPr>
      </p:pic>
    </p:spTree>
  </p:cSld>
  <p:clrMapOvr>
    <a:masterClrMapping/>
  </p:clrMapOvr>
  <p:transition advTm="1207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195" name="Содержимое 3" descr="IMG_20151203_1439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285860"/>
            <a:ext cx="7632847" cy="4231372"/>
          </a:xfrm>
        </p:spPr>
      </p:pic>
      <p:sp>
        <p:nvSpPr>
          <p:cNvPr id="4" name="Прямоугольник 3"/>
          <p:cNvSpPr/>
          <p:nvPr/>
        </p:nvSpPr>
        <p:spPr>
          <a:xfrm>
            <a:off x="2786050" y="285728"/>
            <a:ext cx="36236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Столовая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968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219" name="Содержимое 3" descr="IMG_20151203_14425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357166"/>
            <a:ext cx="3929090" cy="5168905"/>
          </a:xfrm>
        </p:spPr>
      </p:pic>
      <p:pic>
        <p:nvPicPr>
          <p:cNvPr id="4" name="Содержимое 3" descr="IMG_20151203_1443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428604"/>
            <a:ext cx="4143404" cy="51689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4414" y="642918"/>
            <a:ext cx="2177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Ординаторская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447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2291" name="Содержимое 3" descr="IMG_20151203_1448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4071966" cy="3731306"/>
          </a:xfrm>
        </p:spPr>
      </p:pic>
      <p:pic>
        <p:nvPicPr>
          <p:cNvPr id="4" name="Picture 5" descr="C:\Users\Оксана\Desktop\Наброски на день района\К дням района\Фото больницы Г-З\100_PANA\P1000120.JPG"/>
          <p:cNvPicPr>
            <a:picLocks noChangeAspect="1" noChangeArrowheads="1"/>
          </p:cNvPicPr>
          <p:nvPr/>
        </p:nvPicPr>
        <p:blipFill>
          <a:blip r:embed="rId3"/>
          <a:srcRect t="15363"/>
          <a:stretch>
            <a:fillRect/>
          </a:stretch>
        </p:blipFill>
        <p:spPr bwMode="auto">
          <a:xfrm>
            <a:off x="4572000" y="3571876"/>
            <a:ext cx="43577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57818" y="3571876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Кислородный концентратор</a:t>
            </a:r>
            <a:endParaRPr lang="ru-RU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5" descr="C:\Users\Оксана\Desktop\Наброски на день района\К дням района\Фото больницы Г-З\100_PANA\P1000114.JPG"/>
          <p:cNvPicPr>
            <a:picLocks noChangeAspect="1" noChangeArrowheads="1"/>
          </p:cNvPicPr>
          <p:nvPr/>
        </p:nvPicPr>
        <p:blipFill>
          <a:blip r:embed="rId4"/>
          <a:srcRect t="14378"/>
          <a:stretch>
            <a:fillRect/>
          </a:stretch>
        </p:blipFill>
        <p:spPr bwMode="auto">
          <a:xfrm>
            <a:off x="4572000" y="285728"/>
            <a:ext cx="42148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857884" y="428604"/>
            <a:ext cx="26709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sz="2000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Электрокоагулятор</a:t>
            </a:r>
            <a:endParaRPr lang="ru-RU" sz="2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1118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714908" cy="464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57224" y="5286388"/>
            <a:ext cx="2799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Аппарат ИВЛ «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NEWPORT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rPr>
              <a:t>»</a:t>
            </a:r>
            <a:endParaRPr lang="ru-RU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Содержимое 3" descr="HPIM1192.JPG"/>
          <p:cNvPicPr>
            <a:picLocks noChangeAspect="1"/>
          </p:cNvPicPr>
          <p:nvPr/>
        </p:nvPicPr>
        <p:blipFill>
          <a:blip r:embed="rId4">
            <a:lum bright="12000" contrast="30000"/>
          </a:blip>
          <a:srcRect/>
          <a:stretch>
            <a:fillRect/>
          </a:stretch>
        </p:blipFill>
        <p:spPr>
          <a:xfrm>
            <a:off x="5000628" y="285728"/>
            <a:ext cx="4000528" cy="464347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572000" y="52149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         Аппарат </a:t>
            </a:r>
            <a:r>
              <a:rPr lang="ru-RU" sz="2400" b="1" dirty="0" err="1" smtClean="0">
                <a:solidFill>
                  <a:srgbClr val="FF0000"/>
                </a:solidFill>
              </a:rPr>
              <a:t>наркозно-дыхательный</a:t>
            </a:r>
            <a:r>
              <a:rPr lang="ru-RU" sz="2400" b="1" dirty="0" smtClean="0">
                <a:solidFill>
                  <a:srgbClr val="FF0000"/>
                </a:solidFill>
              </a:rPr>
              <a:t>   «</a:t>
            </a:r>
            <a:r>
              <a:rPr lang="ru-RU" sz="2400" b="1" dirty="0" err="1" smtClean="0">
                <a:solidFill>
                  <a:srgbClr val="FF0000"/>
                </a:solidFill>
              </a:rPr>
              <a:t>Практис</a:t>
            </a:r>
            <a:r>
              <a:rPr lang="ru-RU" sz="2400" b="1" dirty="0" smtClean="0">
                <a:solidFill>
                  <a:srgbClr val="FF0000"/>
                </a:solidFill>
              </a:rPr>
              <a:t>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881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872278" cy="714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Содержимое 3" descr="HPIM11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99" t="11909" b="5482"/>
          <a:stretch>
            <a:fillRect/>
          </a:stretch>
        </p:blipFill>
        <p:spPr>
          <a:xfrm>
            <a:off x="785786" y="3929066"/>
            <a:ext cx="4572032" cy="2714644"/>
          </a:xfrm>
        </p:spPr>
      </p:pic>
      <p:pic>
        <p:nvPicPr>
          <p:cNvPr id="6" name="Содержимое 3" descr="HPIM1195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2643" r="3448"/>
          <a:stretch>
            <a:fillRect/>
          </a:stretch>
        </p:blipFill>
        <p:spPr>
          <a:xfrm>
            <a:off x="857224" y="357166"/>
            <a:ext cx="4500594" cy="278608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71736" y="500042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Шприцевые дозаторы «</a:t>
            </a:r>
            <a:r>
              <a:rPr lang="en-US" b="1" dirty="0" smtClean="0">
                <a:solidFill>
                  <a:srgbClr val="FF0000"/>
                </a:solidFill>
              </a:rPr>
              <a:t>SENSITEC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Picture 5" descr="C:\Users\Оксана\Desktop\Наброски на день района\К дням района\Фото больницы Г-З\100_PANA\P1000122.JPG"/>
          <p:cNvPicPr>
            <a:picLocks noChangeAspect="1" noChangeArrowheads="1"/>
          </p:cNvPicPr>
          <p:nvPr/>
        </p:nvPicPr>
        <p:blipFill>
          <a:blip r:embed="rId4"/>
          <a:srcRect l="28906" t="5128" r="33594"/>
          <a:stretch>
            <a:fillRect/>
          </a:stretch>
        </p:blipFill>
        <p:spPr bwMode="auto">
          <a:xfrm>
            <a:off x="5500694" y="428605"/>
            <a:ext cx="342902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42910" y="32146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Камеры для хранения стерильных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инструментов «Ультра </a:t>
            </a:r>
            <a:r>
              <a:rPr lang="ru-RU" b="1" dirty="0" err="1" smtClean="0">
                <a:solidFill>
                  <a:srgbClr val="FF0000"/>
                </a:solidFill>
              </a:rPr>
              <a:t>лайт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801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85786" y="642918"/>
            <a:ext cx="70723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Газимуро-Заводский</a:t>
            </a:r>
            <a:r>
              <a:rPr lang="ru-RU" sz="40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район расположен </a:t>
            </a:r>
            <a:endParaRPr lang="ru-RU" sz="4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071538" y="1785926"/>
            <a:ext cx="7791456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 </a:t>
            </a:r>
            <a:r>
              <a:rPr lang="ru-RU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Юго-Востоке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Забайкальского края </a:t>
            </a: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428596" y="2786058"/>
            <a:ext cx="8429684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32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Его </a:t>
            </a:r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площадь 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составляет 14,4 </a:t>
            </a:r>
            <a:r>
              <a:rPr lang="ru-RU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тыс</a:t>
            </a:r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.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кв. км, </a:t>
            </a:r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протяженность 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–316 км</a:t>
            </a: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428596" y="3786190"/>
            <a:ext cx="8501122" cy="4810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Население района – 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8937 человек</a:t>
            </a: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304800" y="4572000"/>
            <a:ext cx="7010400" cy="636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Районный центр – с.Газимурский Завод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1828800" y="5715000"/>
            <a:ext cx="7010400" cy="636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Расстояние от краевого центра –  487 км</a:t>
            </a:r>
          </a:p>
        </p:txBody>
      </p:sp>
    </p:spTree>
  </p:cSld>
  <p:clrMapOvr>
    <a:masterClrMapping/>
  </p:clrMapOvr>
  <p:transition advTm="121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85828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428992" y="642918"/>
            <a:ext cx="2257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Детское отделение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3042" y="928670"/>
            <a:ext cx="6938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Детское отделение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142852"/>
            <a:ext cx="8786874" cy="64294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86116" y="571480"/>
            <a:ext cx="39853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unga" pitchFamily="2"/>
              </a:rPr>
              <a:t>Детское отделение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195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0" hangingPunct="0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unga" pitchFamily="2"/>
              </a:rPr>
              <a:t>Детское отделение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unga" pitchFamily="2"/>
              </a:rPr>
              <a:t>на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unga" pitchFamily="2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unga" pitchFamily="2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unga" pitchFamily="2"/>
              </a:rPr>
            </a:b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unga" pitchFamily="2"/>
              </a:rPr>
              <a:t>9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unga" pitchFamily="2"/>
              </a:rPr>
              <a:t>крулосуточных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unga" pitchFamily="2"/>
              </a:rPr>
              <a:t> коек</a:t>
            </a:r>
            <a:r>
              <a:rPr lang="ru-RU" sz="2800" b="1" dirty="0" smtClean="0">
                <a:solidFill>
                  <a:srgbClr val="FF0000"/>
                </a:solidFill>
                <a:ea typeface="Times New Roman" pitchFamily="18" charset="0"/>
                <a:cs typeface="Tunga" pitchFamily="2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a typeface="Times New Roman" pitchFamily="18" charset="0"/>
                <a:cs typeface="Tunga" pitchFamily="2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1142984"/>
            <a:ext cx="3820105" cy="4525963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1142984"/>
            <a:ext cx="4071966" cy="4500594"/>
          </a:xfrm>
          <a:prstGeom prst="rect">
            <a:avLst/>
          </a:prstGeom>
        </p:spPr>
      </p:pic>
    </p:spTree>
  </p:cSld>
  <p:clrMapOvr>
    <a:masterClrMapping/>
  </p:clrMapOvr>
  <p:transition advTm="1020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10" descr="C:\Users\Оксана\Desktop\DSC010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167" t="20000" r="30000" b="31111"/>
          <a:stretch>
            <a:fillRect/>
          </a:stretch>
        </p:blipFill>
        <p:spPr bwMode="auto">
          <a:xfrm>
            <a:off x="285720" y="1142984"/>
            <a:ext cx="421484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3588" y="857232"/>
            <a:ext cx="4367568" cy="4286280"/>
          </a:xfrm>
          <a:prstGeom prst="rect">
            <a:avLst/>
          </a:prstGeom>
        </p:spPr>
      </p:pic>
      <p:pic>
        <p:nvPicPr>
          <p:cNvPr id="7" name="Содержимое 8" descr="e3f96ef64d34e3b2b91bc569c5b446ad[1]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0"/>
            <a:ext cx="2438400" cy="1940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1428737"/>
            <a:ext cx="3857651" cy="2428892"/>
          </a:xfrm>
        </p:spPr>
      </p:pic>
      <p:sp>
        <p:nvSpPr>
          <p:cNvPr id="9" name="Прямоугольник 8"/>
          <p:cNvSpPr/>
          <p:nvPr/>
        </p:nvSpPr>
        <p:spPr>
          <a:xfrm>
            <a:off x="2357422" y="21429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 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0"/>
            <a:ext cx="5819222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Родильное отделение </a:t>
            </a:r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 4койки  </a:t>
            </a:r>
          </a:p>
          <a:p>
            <a:pPr algn="ctr"/>
            <a:r>
              <a:rPr lang="ru-RU" sz="2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(2родовые и 2патологии беременности) </a:t>
            </a:r>
            <a:endParaRPr lang="ru-RU" sz="2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 b="17949"/>
          <a:stretch>
            <a:fillRect/>
          </a:stretch>
        </p:blipFill>
        <p:spPr bwMode="auto">
          <a:xfrm>
            <a:off x="5072066" y="2000240"/>
            <a:ext cx="385765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143380"/>
            <a:ext cx="4214842" cy="254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threePt" dir="t"/>
          </a:scene3d>
        </p:spPr>
      </p:pic>
      <p:sp>
        <p:nvSpPr>
          <p:cNvPr id="13" name="Прямоугольник 12"/>
          <p:cNvSpPr/>
          <p:nvPr/>
        </p:nvSpPr>
        <p:spPr>
          <a:xfrm>
            <a:off x="1142976" y="3929066"/>
            <a:ext cx="2948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10" dirty="0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Фетальный монитор</a:t>
            </a:r>
            <a:endParaRPr lang="ru-RU" b="1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</p:spTree>
  </p:cSld>
  <p:clrMapOvr>
    <a:masterClrMapping/>
  </p:clrMapOvr>
  <p:transition advTm="1234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357166"/>
            <a:ext cx="7798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Родильное отделение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4" descr="C:\Users\Оксана\Desktop\Наброски на день района\К дням района\Фото больницы Г-З\100_PANA\P10001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8488" b="6796"/>
          <a:stretch>
            <a:fillRect/>
          </a:stretch>
        </p:blipFill>
        <p:spPr bwMode="auto">
          <a:xfrm>
            <a:off x="4929190" y="4000504"/>
            <a:ext cx="400052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143636" y="4000504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ru-RU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Молокоотсос</a:t>
            </a:r>
            <a:endParaRPr lang="ru-RU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8" descr="DSC098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000240"/>
            <a:ext cx="464347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DSC01062"/>
          <p:cNvPicPr>
            <a:picLocks noChangeAspect="1" noChangeArrowheads="1"/>
          </p:cNvPicPr>
          <p:nvPr/>
        </p:nvPicPr>
        <p:blipFill>
          <a:blip r:embed="rId4" cstate="print"/>
          <a:srcRect t="4590"/>
          <a:stretch>
            <a:fillRect/>
          </a:stretch>
        </p:blipFill>
        <p:spPr bwMode="auto">
          <a:xfrm>
            <a:off x="4929190" y="1142984"/>
            <a:ext cx="39862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394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Здание </a:t>
            </a:r>
            <a:r>
              <a:rPr lang="ru-RU" dirty="0" err="1" smtClean="0"/>
              <a:t>АдминистрацииЗЗЗз</a:t>
            </a:r>
            <a:endParaRPr lang="ru-RU" dirty="0"/>
          </a:p>
        </p:txBody>
      </p:sp>
      <p:pic>
        <p:nvPicPr>
          <p:cNvPr id="25603" name="Содержимое 3" descr="администрация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642918"/>
            <a:ext cx="7776864" cy="5429288"/>
          </a:xfrm>
        </p:spPr>
      </p:pic>
      <p:sp>
        <p:nvSpPr>
          <p:cNvPr id="4" name="Прямоугольник 3"/>
          <p:cNvSpPr/>
          <p:nvPr/>
        </p:nvSpPr>
        <p:spPr>
          <a:xfrm>
            <a:off x="2143109" y="0"/>
            <a:ext cx="628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Районная администрация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071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6627" name="Содержимое 3" descr="аптека 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071546"/>
            <a:ext cx="7632848" cy="5000660"/>
          </a:xfrm>
        </p:spPr>
      </p:pic>
      <p:sp>
        <p:nvSpPr>
          <p:cNvPr id="4" name="Прямоугольник 3"/>
          <p:cNvSpPr/>
          <p:nvPr/>
        </p:nvSpPr>
        <p:spPr>
          <a:xfrm>
            <a:off x="2214546" y="0"/>
            <a:ext cx="4323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МУП «Аптека №34»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11903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Детская площадка</a:t>
            </a:r>
            <a:endParaRPr lang="ru-RU" dirty="0"/>
          </a:p>
        </p:txBody>
      </p:sp>
      <p:pic>
        <p:nvPicPr>
          <p:cNvPr id="28675" name="Содержимое 3" descr="детская площадка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571480"/>
            <a:ext cx="8132914" cy="5357850"/>
          </a:xfrm>
        </p:spPr>
      </p:pic>
      <p:sp>
        <p:nvSpPr>
          <p:cNvPr id="4" name="Прямоугольник 3"/>
          <p:cNvSpPr/>
          <p:nvPr/>
        </p:nvSpPr>
        <p:spPr>
          <a:xfrm>
            <a:off x="2214546" y="214290"/>
            <a:ext cx="53511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Детская площадка  в центре села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8143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Детская площадка   </a:t>
            </a:r>
            <a:endParaRPr lang="ru-RU" dirty="0"/>
          </a:p>
        </p:txBody>
      </p:sp>
      <p:pic>
        <p:nvPicPr>
          <p:cNvPr id="4" name="Содержимое 3" descr="детская площадка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1130678"/>
            <a:ext cx="8215369" cy="5298718"/>
          </a:xfrm>
        </p:spPr>
      </p:pic>
    </p:spTree>
  </p:cSld>
  <p:clrMapOvr>
    <a:masterClrMapping/>
  </p:clrMapOvr>
  <p:transition advTm="819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>
              <a:defRPr/>
            </a:pPr>
            <a:r>
              <a:rPr lang="ru-RU" sz="4000" dirty="0" smtClean="0">
                <a:solidFill>
                  <a:srgbClr val="C00000"/>
                </a:solidFill>
              </a:rPr>
              <a:t> 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7891" name="Содержимое 3" descr="детский сад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214422"/>
            <a:ext cx="7560840" cy="4857784"/>
          </a:xfrm>
        </p:spPr>
      </p:pic>
      <p:sp>
        <p:nvSpPr>
          <p:cNvPr id="4" name="Прямоугольник 3"/>
          <p:cNvSpPr/>
          <p:nvPr/>
        </p:nvSpPr>
        <p:spPr>
          <a:xfrm>
            <a:off x="2428860" y="142852"/>
            <a:ext cx="36075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Детский сад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25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98"/>
          <p:cNvPicPr/>
          <p:nvPr/>
        </p:nvPicPr>
        <p:blipFill>
          <a:blip r:embed="rId2"/>
          <a:srcRect l="18527" t="2353" r="7967" b="43530"/>
          <a:stretch>
            <a:fillRect/>
          </a:stretch>
        </p:blipFill>
        <p:spPr bwMode="auto">
          <a:xfrm>
            <a:off x="285720" y="214290"/>
            <a:ext cx="835824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214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ад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8572559" cy="6072254"/>
          </a:xfrm>
        </p:spPr>
      </p:pic>
      <p:sp>
        <p:nvSpPr>
          <p:cNvPr id="5" name="Прямоугольник 4"/>
          <p:cNvSpPr/>
          <p:nvPr/>
        </p:nvSpPr>
        <p:spPr>
          <a:xfrm>
            <a:off x="2143108" y="428604"/>
            <a:ext cx="3015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Детский сад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9766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C00000"/>
                </a:solidFill>
              </a:rPr>
              <a:t>Супермаркет «Дольче Вита»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23" name="Содержимое 3" descr="супермаркет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142984"/>
            <a:ext cx="7560840" cy="5000660"/>
          </a:xfrm>
        </p:spPr>
      </p:pic>
    </p:spTree>
  </p:cSld>
  <p:clrMapOvr>
    <a:masterClrMapping/>
  </p:clrMapOvr>
  <p:transition advTm="7613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1747" name="Содержимое 3" descr="музей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214422"/>
            <a:ext cx="7776864" cy="5000660"/>
          </a:xfrm>
        </p:spPr>
      </p:pic>
      <p:sp>
        <p:nvSpPr>
          <p:cNvPr id="4" name="Прямоугольник 3"/>
          <p:cNvSpPr/>
          <p:nvPr/>
        </p:nvSpPr>
        <p:spPr>
          <a:xfrm>
            <a:off x="1" y="428604"/>
            <a:ext cx="935834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Районный краеведческий музей</a:t>
            </a:r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81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Магазин «Мир»</a:t>
            </a:r>
            <a:endParaRPr lang="ru-RU" dirty="0"/>
          </a:p>
        </p:txBody>
      </p:sp>
      <p:pic>
        <p:nvPicPr>
          <p:cNvPr id="32771" name="Содержимое 3" descr="магазин мир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530225"/>
            <a:ext cx="7704856" cy="4987007"/>
          </a:xfrm>
        </p:spPr>
      </p:pic>
    </p:spTree>
  </p:cSld>
  <p:clrMapOvr>
    <a:masterClrMapping/>
  </p:clrMapOvr>
  <p:transition advTm="591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3795" name="Содержимое 3" descr="гостиница газимур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1142984"/>
            <a:ext cx="7632848" cy="4572032"/>
          </a:xfrm>
        </p:spPr>
      </p:pic>
      <p:sp>
        <p:nvSpPr>
          <p:cNvPr id="4" name="Прямоугольник 3"/>
          <p:cNvSpPr/>
          <p:nvPr/>
        </p:nvSpPr>
        <p:spPr>
          <a:xfrm>
            <a:off x="857224" y="285728"/>
            <a:ext cx="56639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rgbClr val="00B050"/>
                </a:solidFill>
                <a:effectLst/>
              </a:rPr>
              <a:t>Гостиница «</a:t>
            </a:r>
            <a:r>
              <a:rPr lang="ru-RU" sz="4000" b="1" cap="none" spc="0" dirty="0" err="1" smtClean="0">
                <a:ln/>
                <a:solidFill>
                  <a:srgbClr val="00B050"/>
                </a:solidFill>
                <a:effectLst/>
              </a:rPr>
              <a:t>Газимур</a:t>
            </a:r>
            <a:r>
              <a:rPr lang="ru-RU" sz="4000" b="1" cap="none" spc="0" dirty="0" smtClean="0">
                <a:ln/>
                <a:solidFill>
                  <a:srgbClr val="00B050"/>
                </a:solidFill>
                <a:effectLst/>
              </a:rPr>
              <a:t>»</a:t>
            </a:r>
            <a:endParaRPr lang="ru-RU" sz="40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</p:cSld>
  <p:clrMapOvr>
    <a:masterClrMapping/>
  </p:clrMapOvr>
  <p:transition advTm="15803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dirty="0" smtClean="0">
                <a:solidFill>
                  <a:srgbClr val="C00000"/>
                </a:solidFill>
              </a:rPr>
              <a:t>Церковь и церковно-приходская школа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4819" name="Содержимое 3" descr="церковь и церковно приходская школа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142984"/>
            <a:ext cx="7632847" cy="5000660"/>
          </a:xfrm>
        </p:spPr>
      </p:pic>
    </p:spTree>
  </p:cSld>
  <p:clrMapOvr>
    <a:masterClrMapping/>
  </p:clrMapOvr>
  <p:transition advTm="1078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церковь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642918"/>
            <a:ext cx="8215370" cy="5483245"/>
          </a:xfrm>
          <a:prstGeom prst="rect">
            <a:avLst/>
          </a:prstGeom>
        </p:spPr>
      </p:pic>
    </p:spTree>
  </p:cSld>
  <p:clrMapOvr>
    <a:masterClrMapping/>
  </p:clrMapOvr>
  <p:transition advTm="9204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pPr>
              <a:defRPr/>
            </a:pP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5843" name="Содержимое 3" descr="школа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1214422"/>
            <a:ext cx="7776864" cy="5000660"/>
          </a:xfrm>
        </p:spPr>
      </p:pic>
      <p:sp>
        <p:nvSpPr>
          <p:cNvPr id="4" name="Прямоугольник 3"/>
          <p:cNvSpPr/>
          <p:nvPr/>
        </p:nvSpPr>
        <p:spPr>
          <a:xfrm>
            <a:off x="642910" y="142852"/>
            <a:ext cx="778674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Газимуро-Заводская</a:t>
            </a:r>
            <a:r>
              <a:rPr lang="ru-RU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средняя общеобразовательная школа</a:t>
            </a:r>
            <a:endParaRPr lang="ru-RU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973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ШКОЛ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7" y="357166"/>
            <a:ext cx="8286808" cy="6072230"/>
          </a:xfrm>
          <a:prstGeom prst="rect">
            <a:avLst/>
          </a:prstGeom>
        </p:spPr>
      </p:pic>
    </p:spTree>
  </p:cSld>
  <p:clrMapOvr>
    <a:masterClrMapping/>
  </p:clrMapOvr>
  <p:transition advTm="8081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9699" name="Содержимое 3" descr="мемориал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1428736"/>
            <a:ext cx="7560840" cy="4786346"/>
          </a:xfrm>
        </p:spPr>
      </p:pic>
      <p:sp>
        <p:nvSpPr>
          <p:cNvPr id="4" name="Прямоугольник 3"/>
          <p:cNvSpPr/>
          <p:nvPr/>
        </p:nvSpPr>
        <p:spPr>
          <a:xfrm>
            <a:off x="1285852" y="214290"/>
            <a:ext cx="6711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Мемориал победы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92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928662" y="142852"/>
            <a:ext cx="7524776" cy="79532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Медицинскую помощь населению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1142984"/>
            <a:ext cx="70009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оказывает </a:t>
            </a:r>
            <a:r>
              <a:rPr lang="ru-RU" sz="3600" u="sng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ГУЗ</a:t>
            </a:r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«</a:t>
            </a:r>
            <a:r>
              <a:rPr lang="ru-RU" sz="36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Газимуро-Заводская</a:t>
            </a:r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ЦРБ»</a:t>
            </a:r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32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в состав которой входят: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214553"/>
            <a:ext cx="62150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ru-RU" sz="2400" kern="0" dirty="0" smtClean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0" hangingPunct="0">
              <a:defRPr/>
            </a:pPr>
            <a:endParaRPr lang="ru-RU" sz="2400" kern="0" dirty="0" smtClean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0" hangingPunct="0">
              <a:defRPr/>
            </a:pPr>
            <a:r>
              <a:rPr lang="ru-RU" sz="2400" kern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Центральная районная    </a:t>
            </a:r>
          </a:p>
          <a:p>
            <a:pPr lvl="1" eaLnBrk="0" hangingPunct="0">
              <a:defRPr/>
            </a:pPr>
            <a:r>
              <a:rPr lang="ru-RU" sz="2400" kern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больница</a:t>
            </a:r>
          </a:p>
          <a:p>
            <a:pPr lvl="1" eaLnBrk="0" hangingPunct="0">
              <a:defRPr/>
            </a:pPr>
            <a:r>
              <a:rPr lang="ru-RU" sz="24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Участковые больницы –2 (</a:t>
            </a:r>
            <a:r>
              <a:rPr lang="ru-RU" sz="2400" kern="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с.Батакан</a:t>
            </a:r>
            <a:r>
              <a:rPr lang="ru-RU" sz="24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с.Широкая, )</a:t>
            </a:r>
          </a:p>
          <a:p>
            <a:pPr lvl="1" eaLnBrk="0" hangingPunct="0">
              <a:defRPr/>
            </a:pPr>
            <a:r>
              <a:rPr lang="ru-RU" sz="2400" kern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Фельдшерско-акушерские   </a:t>
            </a:r>
          </a:p>
          <a:p>
            <a:pPr lvl="1" eaLnBrk="0" hangingPunct="0">
              <a:defRPr/>
            </a:pPr>
            <a:r>
              <a:rPr lang="ru-RU" sz="2400" kern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пункты – 10 </a:t>
            </a:r>
          </a:p>
          <a:p>
            <a:pPr lvl="1" eaLnBrk="0" hangingPunct="0">
              <a:defRPr/>
            </a:pPr>
            <a:r>
              <a:rPr lang="ru-RU" sz="2400" kern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СВА </a:t>
            </a:r>
            <a:r>
              <a:rPr lang="ru-RU" sz="2400" kern="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с.Солонечный</a:t>
            </a:r>
            <a:r>
              <a:rPr lang="ru-RU" sz="24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-1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1652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памятник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2" y="1214422"/>
            <a:ext cx="7786742" cy="50720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4480" y="500042"/>
            <a:ext cx="6183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Мемориал борцам за революцию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1388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C00000"/>
                </a:solidFill>
              </a:rPr>
              <a:t>  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8915" name="Содержимое 3" descr="фонтан на площади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1142984"/>
            <a:ext cx="7632848" cy="4088496"/>
          </a:xfrm>
        </p:spPr>
      </p:pic>
      <p:sp>
        <p:nvSpPr>
          <p:cNvPr id="4" name="Прямоугольник 3"/>
          <p:cNvSpPr/>
          <p:nvPr/>
        </p:nvSpPr>
        <p:spPr>
          <a:xfrm>
            <a:off x="6143636" y="1714488"/>
            <a:ext cx="1239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Фонтан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285728"/>
            <a:ext cx="40334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Парк  победы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2199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Парк победы</a:t>
            </a:r>
            <a:endParaRPr lang="ru-RU" dirty="0"/>
          </a:p>
        </p:txBody>
      </p:sp>
      <p:pic>
        <p:nvPicPr>
          <p:cNvPr id="39939" name="Содержимое 3" descr="парк победы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142852"/>
            <a:ext cx="7632848" cy="6215106"/>
          </a:xfrm>
        </p:spPr>
      </p:pic>
      <p:sp>
        <p:nvSpPr>
          <p:cNvPr id="4" name="Прямоугольник 3"/>
          <p:cNvSpPr/>
          <p:nvPr/>
        </p:nvSpPr>
        <p:spPr>
          <a:xfrm>
            <a:off x="3643306" y="785794"/>
            <a:ext cx="3426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Парк  победы</a:t>
            </a:r>
            <a:endParaRPr lang="ru-RU" sz="4000" dirty="0"/>
          </a:p>
        </p:txBody>
      </p:sp>
    </p:spTree>
  </p:cSld>
  <p:clrMapOvr>
    <a:masterClrMapping/>
  </p:clrMapOvr>
  <p:transition advTm="10296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dirty="0" smtClean="0">
                <a:solidFill>
                  <a:srgbClr val="C00000"/>
                </a:solidFill>
              </a:rPr>
              <a:t>Супермаркет «Виктория»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0963" name="Содержимое 3" descr="магазин виктория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214422"/>
            <a:ext cx="8046156" cy="4911741"/>
          </a:xfrm>
        </p:spPr>
      </p:pic>
    </p:spTree>
  </p:cSld>
  <p:clrMapOvr>
    <a:masterClrMapping/>
  </p:clrMapOvr>
  <p:transition advTm="7909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1785926"/>
            <a:ext cx="7848872" cy="4286280"/>
          </a:xfrm>
        </p:spPr>
      </p:pic>
      <p:sp>
        <p:nvSpPr>
          <p:cNvPr id="4" name="Прямоугольник 3"/>
          <p:cNvSpPr/>
          <p:nvPr/>
        </p:nvSpPr>
        <p:spPr>
          <a:xfrm>
            <a:off x="571472" y="500042"/>
            <a:ext cx="77153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Регулярный авиарейс </a:t>
            </a:r>
          </a:p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Чита -  Газимурский- Завод   -  Чита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826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5059" name="Содержимое 3" descr="торговый центр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285860"/>
            <a:ext cx="7632848" cy="4231372"/>
          </a:xfrm>
        </p:spPr>
      </p:pic>
      <p:sp>
        <p:nvSpPr>
          <p:cNvPr id="4" name="Прямоугольник 3"/>
          <p:cNvSpPr/>
          <p:nvPr/>
        </p:nvSpPr>
        <p:spPr>
          <a:xfrm>
            <a:off x="1500166" y="142852"/>
            <a:ext cx="63139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Торговый центр</a:t>
            </a:r>
            <a:endParaRPr lang="ru-RU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pic>
        <p:nvPicPr>
          <p:cNvPr id="46083" name="Содержимое 3" descr="центр газимурского завода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42852"/>
            <a:ext cx="8572559" cy="5983311"/>
          </a:xfrm>
        </p:spPr>
      </p:pic>
    </p:spTree>
  </p:cSld>
  <p:clrMapOvr>
    <a:masterClrMapping/>
  </p:clrMapOvr>
  <p:transition advTm="6957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7107" name="Содержимое 5" descr="парикмахерская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928670"/>
            <a:ext cx="7632848" cy="5357850"/>
          </a:xfrm>
        </p:spPr>
      </p:pic>
      <p:sp>
        <p:nvSpPr>
          <p:cNvPr id="4" name="Прямоугольник 3"/>
          <p:cNvSpPr/>
          <p:nvPr/>
        </p:nvSpPr>
        <p:spPr>
          <a:xfrm>
            <a:off x="255220" y="142852"/>
            <a:ext cx="8888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Парикмахерская «Елена»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8378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9155" name="Содержимое 3" descr="магазин угловой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428736"/>
            <a:ext cx="8501122" cy="5000660"/>
          </a:xfrm>
        </p:spPr>
      </p:pic>
      <p:sp>
        <p:nvSpPr>
          <p:cNvPr id="4" name="Прямоугольник 3"/>
          <p:cNvSpPr/>
          <p:nvPr/>
        </p:nvSpPr>
        <p:spPr>
          <a:xfrm>
            <a:off x="1214414" y="357166"/>
            <a:ext cx="55629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Магазин «Угловой»</a:t>
            </a:r>
            <a:endParaRPr lang="ru-RU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925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1142984"/>
            <a:ext cx="7776864" cy="4714908"/>
          </a:xfrm>
        </p:spPr>
      </p:pic>
      <p:sp>
        <p:nvSpPr>
          <p:cNvPr id="5" name="Прямоугольник 4"/>
          <p:cNvSpPr/>
          <p:nvPr/>
        </p:nvSpPr>
        <p:spPr>
          <a:xfrm>
            <a:off x="2143108" y="285728"/>
            <a:ext cx="48721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Строительство ГОК «</a:t>
            </a:r>
            <a:r>
              <a:rPr lang="ru-RU" sz="32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Быстринский</a:t>
            </a:r>
            <a:r>
              <a:rPr lang="ru-RU" sz="3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280540"/>
      </p:ext>
    </p:extLst>
  </p:cSld>
  <p:clrMapOvr>
    <a:masterClrMapping/>
  </p:clrMapOvr>
  <p:transition advTm="1305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000364" y="142851"/>
            <a:ext cx="2714645" cy="5357851"/>
            <a:chOff x="2027518" y="-53748"/>
            <a:chExt cx="1885389" cy="4030993"/>
          </a:xfrm>
        </p:grpSpPr>
        <p:sp>
          <p:nvSpPr>
            <p:cNvPr id="3" name="Блок-схема: ручное управление 2"/>
            <p:cNvSpPr/>
            <p:nvPr/>
          </p:nvSpPr>
          <p:spPr>
            <a:xfrm rot="16200000">
              <a:off x="954716" y="1019055"/>
              <a:ext cx="4030993" cy="1885388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Блок-схема: ручное управление 4"/>
            <p:cNvSpPr/>
            <p:nvPr/>
          </p:nvSpPr>
          <p:spPr>
            <a:xfrm>
              <a:off x="2027518" y="624995"/>
              <a:ext cx="1885388" cy="25568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>
                  <a:solidFill>
                    <a:schemeClr val="bg2"/>
                  </a:solidFill>
                </a:rPr>
                <a:t>Условия оказания медицинской помощи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smtClean="0">
                  <a:solidFill>
                    <a:srgbClr val="FFFF00"/>
                  </a:solidFill>
                </a:rPr>
                <a:t>Вне медицинской организации(по месту вызова СМП)</a:t>
              </a:r>
              <a:endParaRPr lang="ru-RU" sz="2000" kern="1200" dirty="0">
                <a:solidFill>
                  <a:srgbClr val="FFFF00"/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kern="1200" dirty="0" err="1" smtClean="0">
                  <a:solidFill>
                    <a:srgbClr val="FFFF00"/>
                  </a:solidFill>
                </a:rPr>
                <a:t>Амбулаторно</a:t>
              </a:r>
              <a:endParaRPr lang="ru-RU" sz="2000" kern="1200" dirty="0">
                <a:solidFill>
                  <a:srgbClr val="FFFF00"/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kern="1200" dirty="0" smtClean="0">
                  <a:solidFill>
                    <a:srgbClr val="FFFF00"/>
                  </a:solidFill>
                </a:rPr>
                <a:t>В дневном стационаре (в дневное время)</a:t>
              </a:r>
              <a:endParaRPr lang="ru-RU" sz="2000" kern="1200" dirty="0">
                <a:solidFill>
                  <a:srgbClr val="FFFF00"/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kern="1200" dirty="0" smtClean="0">
                  <a:solidFill>
                    <a:srgbClr val="FFFF00"/>
                  </a:solidFill>
                </a:rPr>
                <a:t>Стационарно (круглосуточно</a:t>
              </a:r>
              <a:r>
                <a:rPr lang="ru-RU" sz="2000" kern="1200" dirty="0" smtClean="0"/>
                <a:t>)</a:t>
              </a:r>
              <a:endParaRPr lang="ru-RU" sz="2000" kern="12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42844" y="142852"/>
            <a:ext cx="4238366" cy="5500726"/>
            <a:chOff x="-1780748" y="-521232"/>
            <a:chExt cx="3666862" cy="4786346"/>
          </a:xfrm>
        </p:grpSpPr>
        <p:sp>
          <p:nvSpPr>
            <p:cNvPr id="6" name="Блок-схема: ручное управление 5"/>
            <p:cNvSpPr/>
            <p:nvPr/>
          </p:nvSpPr>
          <p:spPr>
            <a:xfrm rot="16200000">
              <a:off x="-3231227" y="929247"/>
              <a:ext cx="4786346" cy="1885388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Блок-схема: ручное управление 4"/>
            <p:cNvSpPr/>
            <p:nvPr/>
          </p:nvSpPr>
          <p:spPr>
            <a:xfrm>
              <a:off x="726" y="795448"/>
              <a:ext cx="1885388" cy="2386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400" kern="1200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42844" y="1285860"/>
            <a:ext cx="2286016" cy="3733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Виды медицинской помощи</a:t>
            </a:r>
          </a:p>
          <a:p>
            <a:pPr lvl="1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1.Первичная медико-санитарная помощь</a:t>
            </a:r>
          </a:p>
          <a:p>
            <a:pPr lvl="1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2.Скорая , неотложная медицинская помощь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072198" y="214290"/>
            <a:ext cx="2500330" cy="4977378"/>
            <a:chOff x="4055036" y="-1"/>
            <a:chExt cx="1885388" cy="3977246"/>
          </a:xfrm>
        </p:grpSpPr>
        <p:sp>
          <p:nvSpPr>
            <p:cNvPr id="10" name="Блок-схема: ручное управление 9"/>
            <p:cNvSpPr/>
            <p:nvPr/>
          </p:nvSpPr>
          <p:spPr>
            <a:xfrm rot="16200000">
              <a:off x="3009107" y="1045928"/>
              <a:ext cx="3977246" cy="1885388"/>
            </a:xfrm>
            <a:prstGeom prst="flowChartManualOperati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Блок-схема: ручное управление 4"/>
            <p:cNvSpPr/>
            <p:nvPr/>
          </p:nvSpPr>
          <p:spPr>
            <a:xfrm rot="21600000">
              <a:off x="4055036" y="795448"/>
              <a:ext cx="1885388" cy="2386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0" tIns="0" rIns="127000" bIns="0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>
                  <a:solidFill>
                    <a:schemeClr val="bg2"/>
                  </a:solidFill>
                </a:rPr>
                <a:t>Формы медицинской помощи</a:t>
              </a:r>
              <a:endParaRPr lang="ru-RU" sz="2400" kern="1200" dirty="0">
                <a:solidFill>
                  <a:schemeClr val="bg2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kern="1200" dirty="0" smtClean="0">
                  <a:solidFill>
                    <a:srgbClr val="FFFF00"/>
                  </a:solidFill>
                </a:rPr>
                <a:t>Экстренная</a:t>
              </a:r>
              <a:endParaRPr lang="ru-RU" sz="2000" kern="1200" dirty="0">
                <a:solidFill>
                  <a:srgbClr val="FFFF00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kern="1200" dirty="0" smtClean="0">
                  <a:solidFill>
                    <a:srgbClr val="FFFF00"/>
                  </a:solidFill>
                </a:rPr>
                <a:t>Неотложная</a:t>
              </a:r>
              <a:endParaRPr lang="ru-RU" sz="2000" kern="1200" dirty="0">
                <a:solidFill>
                  <a:srgbClr val="FFFF00"/>
                </a:solidFill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kern="1200" dirty="0" smtClean="0">
                  <a:solidFill>
                    <a:srgbClr val="FFFF00"/>
                  </a:solidFill>
                </a:rPr>
                <a:t>Плановая </a:t>
              </a:r>
              <a:endParaRPr lang="ru-RU" sz="2000" kern="12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ransition advTm="16785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татистик\Desktop\IMG_20170107_135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14356"/>
            <a:ext cx="7572428" cy="5143536"/>
          </a:xfrm>
          <a:prstGeom prst="rect">
            <a:avLst/>
          </a:prstGeom>
          <a:noFill/>
        </p:spPr>
      </p:pic>
    </p:spTree>
  </p:cSld>
  <p:clrMapOvr>
    <a:masterClrMapping/>
  </p:clrMapOvr>
  <p:transition advTm="8331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татистик\Desktop\IMG_20170305_112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8001056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Tm="858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татистик\Desktop\IMG_20161228_1024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52"/>
            <a:ext cx="7926344" cy="5585814"/>
          </a:xfrm>
          <a:prstGeom prst="rect">
            <a:avLst/>
          </a:prstGeom>
          <a:noFill/>
        </p:spPr>
      </p:pic>
    </p:spTree>
  </p:cSld>
  <p:clrMapOvr>
    <a:masterClrMapping/>
  </p:clrMapOvr>
  <p:transition advTm="8315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610514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14348" y="357166"/>
            <a:ext cx="82275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ГУЗ «Газимуро-Заводская ЦРБ»</a:t>
            </a:r>
            <a:endParaRPr lang="ru-RU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2465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8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75502" y="1500174"/>
            <a:ext cx="71929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i="1" kern="0" cap="none" spc="0" dirty="0" smtClean="0">
                <a:ln/>
                <a:solidFill>
                  <a:srgbClr val="00B050"/>
                </a:solidFill>
                <a:effectLst/>
              </a:rPr>
              <a:t>Добро пожаловать </a:t>
            </a:r>
          </a:p>
          <a:p>
            <a:pPr algn="ctr">
              <a:defRPr/>
            </a:pPr>
            <a:r>
              <a:rPr lang="ru-RU" sz="5400" b="1" i="1" kern="0" cap="none" spc="0" dirty="0" smtClean="0">
                <a:ln/>
                <a:solidFill>
                  <a:srgbClr val="00B050"/>
                </a:solidFill>
                <a:effectLst/>
              </a:rPr>
              <a:t>в наш  район !</a:t>
            </a:r>
            <a:endParaRPr lang="ru-RU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</p:spTree>
  </p:cSld>
  <p:clrMapOvr>
    <a:masterClrMapping/>
  </p:clrMapOvr>
  <p:transition advTm="1435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Информация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23979631"/>
              </p:ext>
            </p:extLst>
          </p:nvPr>
        </p:nvGraphicFramePr>
        <p:xfrm>
          <a:off x="428596" y="128586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43552042"/>
      </p:ext>
    </p:extLst>
  </p:cSld>
  <p:clrMapOvr>
    <a:masterClrMapping/>
  </p:clrMapOvr>
  <p:transition advTm="2102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</a:rPr>
              <a:t>Вакансии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ГУЗ «Газимуро-Заводская ЦРБ»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5632277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1071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285860"/>
            <a:ext cx="8572559" cy="4967287"/>
          </a:xfrm>
        </p:spPr>
      </p:pic>
      <p:sp>
        <p:nvSpPr>
          <p:cNvPr id="3" name="Прямоугольник 2"/>
          <p:cNvSpPr/>
          <p:nvPr/>
        </p:nvSpPr>
        <p:spPr>
          <a:xfrm>
            <a:off x="3571868" y="1500175"/>
            <a:ext cx="4786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Мощность  поликлиники ЦРБ </a:t>
            </a:r>
          </a:p>
          <a:p>
            <a:pPr algn="ctr" eaLnBrk="0" hangingPunct="0"/>
            <a:r>
              <a:rPr lang="ru-RU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85 посещений в смену</a:t>
            </a:r>
            <a:endParaRPr lang="ru-RU" dirty="0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28660" y="571480"/>
            <a:ext cx="990109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Поликлиническое отделение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7231433"/>
      </p:ext>
    </p:extLst>
  </p:cSld>
  <p:clrMapOvr>
    <a:masterClrMapping/>
  </p:clrMapOvr>
  <p:transition advTm="173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IMG_20151203_1457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14290"/>
            <a:ext cx="4572032" cy="6215106"/>
          </a:xfrm>
          <a:prstGeom prst="rect">
            <a:avLst/>
          </a:prstGeom>
        </p:spPr>
      </p:pic>
      <p:pic>
        <p:nvPicPr>
          <p:cNvPr id="4" name="Picture 2" descr="DSC01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14290"/>
            <a:ext cx="38576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Оксана\Desktop\Наброски на день района\Фотографии больн\DSC01027.JPG"/>
          <p:cNvPicPr>
            <a:picLocks noChangeAspect="1" noChangeArrowheads="1"/>
          </p:cNvPicPr>
          <p:nvPr/>
        </p:nvPicPr>
        <p:blipFill>
          <a:blip r:embed="rId4"/>
          <a:srcRect l="7143" t="15237" r="15714" b="14285"/>
          <a:stretch>
            <a:fillRect/>
          </a:stretch>
        </p:blipFill>
        <p:spPr bwMode="auto">
          <a:xfrm>
            <a:off x="5072066" y="3786190"/>
            <a:ext cx="38576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2258</TotalTime>
  <Words>406</Words>
  <Application>Microsoft Office PowerPoint</Application>
  <PresentationFormat>Экран (4:3)</PresentationFormat>
  <Paragraphs>131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Информация</vt:lpstr>
      <vt:lpstr>Вакансии  ГУЗ «Газимуро-Заводская ЦРБ»</vt:lpstr>
      <vt:lpstr> </vt:lpstr>
      <vt:lpstr>Слайд 9</vt:lpstr>
      <vt:lpstr>Слайд 10</vt:lpstr>
      <vt:lpstr>Слайд 11</vt:lpstr>
      <vt:lpstr>Слайд 12</vt:lpstr>
      <vt:lpstr>Слайд 13</vt:lpstr>
      <vt:lpstr>Процедурный кабинет</vt:lpstr>
      <vt:lpstr>Слайд 15</vt:lpstr>
      <vt:lpstr> </vt:lpstr>
      <vt:lpstr>Слайд 17</vt:lpstr>
      <vt:lpstr>Слайд 18</vt:lpstr>
      <vt:lpstr>Слайд 19</vt:lpstr>
      <vt:lpstr>Слайд 20</vt:lpstr>
      <vt:lpstr>Детское отделение на  9 крулосуточных коек </vt:lpstr>
      <vt:lpstr> </vt:lpstr>
      <vt:lpstr> </vt:lpstr>
      <vt:lpstr> </vt:lpstr>
      <vt:lpstr>Здание АдминистрацииЗЗЗз</vt:lpstr>
      <vt:lpstr> </vt:lpstr>
      <vt:lpstr>Детская площадка</vt:lpstr>
      <vt:lpstr>Детская площадка   </vt:lpstr>
      <vt:lpstr> </vt:lpstr>
      <vt:lpstr>Слайд 30</vt:lpstr>
      <vt:lpstr>Супермаркет «Дольче Вита»</vt:lpstr>
      <vt:lpstr> </vt:lpstr>
      <vt:lpstr>Магазин «Мир»</vt:lpstr>
      <vt:lpstr> </vt:lpstr>
      <vt:lpstr>Церковь и церковно-приходская школа</vt:lpstr>
      <vt:lpstr>Слайд 36</vt:lpstr>
      <vt:lpstr>Слайд 37</vt:lpstr>
      <vt:lpstr>Слайд 38</vt:lpstr>
      <vt:lpstr> </vt:lpstr>
      <vt:lpstr>Слайд 40</vt:lpstr>
      <vt:lpstr>   </vt:lpstr>
      <vt:lpstr>Парк победы</vt:lpstr>
      <vt:lpstr>Супермаркет «Виктория»</vt:lpstr>
      <vt:lpstr> </vt:lpstr>
      <vt:lpstr> </vt:lpstr>
      <vt:lpstr>Слайд 46</vt:lpstr>
      <vt:lpstr>Слайд 47</vt:lpstr>
      <vt:lpstr> </vt:lpstr>
      <vt:lpstr> </vt:lpstr>
      <vt:lpstr>Слайд 50</vt:lpstr>
      <vt:lpstr>Слайд 51</vt:lpstr>
      <vt:lpstr>Слайд 52</vt:lpstr>
      <vt:lpstr> 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ГУЗ  «Газимуро-заводская ЦРБ»</dc:title>
  <dc:creator>RePack by SPecialiST</dc:creator>
  <cp:lastModifiedBy>Статистик</cp:lastModifiedBy>
  <cp:revision>73</cp:revision>
  <dcterms:created xsi:type="dcterms:W3CDTF">2015-12-03T12:36:53Z</dcterms:created>
  <dcterms:modified xsi:type="dcterms:W3CDTF">2017-03-22T13:19:24Z</dcterms:modified>
</cp:coreProperties>
</file>